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handoutMasterIdLst>
    <p:handoutMasterId r:id="rId26"/>
  </p:handoutMasterIdLst>
  <p:sldIdLst>
    <p:sldId id="257" r:id="rId3"/>
    <p:sldId id="258" r:id="rId4"/>
    <p:sldId id="260" r:id="rId5"/>
    <p:sldId id="261" r:id="rId6"/>
    <p:sldId id="262" r:id="rId7"/>
    <p:sldId id="264" r:id="rId8"/>
    <p:sldId id="265" r:id="rId9"/>
    <p:sldId id="266" r:id="rId10"/>
    <p:sldId id="267" r:id="rId11"/>
    <p:sldId id="279" r:id="rId12"/>
    <p:sldId id="278" r:id="rId13"/>
    <p:sldId id="268" r:id="rId14"/>
    <p:sldId id="269" r:id="rId15"/>
    <p:sldId id="270" r:id="rId16"/>
    <p:sldId id="271" r:id="rId17"/>
    <p:sldId id="272" r:id="rId18"/>
    <p:sldId id="273" r:id="rId19"/>
    <p:sldId id="274" r:id="rId20"/>
    <p:sldId id="289" r:id="rId21"/>
    <p:sldId id="290" r:id="rId22"/>
    <p:sldId id="293" r:id="rId23"/>
    <p:sldId id="292" r:id="rId24"/>
  </p:sldIdLst>
  <p:sldSz cx="12192000" cy="6858000"/>
  <p:notesSz cx="6858000" cy="9144000"/>
  <p:embeddedFontLst>
    <p:embeddedFont>
      <p:font typeface="Noto Sans SC" panose="020B0200000000000000" charset="-122"/>
      <p:regular r:id="rId30"/>
    </p:embeddedFont>
    <p:embeddedFont>
      <p:font typeface="仿宋" panose="02010609060101010101" charset="-122"/>
      <p:regular r:id="rId31"/>
    </p:embeddedFont>
    <p:embeddedFont>
      <p:font typeface="黑体" panose="02010609060101010101" charset="-122"/>
      <p:regular r:id="rId32"/>
    </p:embeddedFont>
    <p:embeddedFont>
      <p:font typeface="微软雅黑" panose="020B0503020204020204" charset="-122"/>
      <p:regular r:id="rId33"/>
    </p:embeddedFont>
    <p:embeddedFont>
      <p:font typeface="汉仪中黑简" panose="02010600000101010101" charset="-122"/>
      <p:regular r:id="rId34"/>
    </p:embeddedFont>
    <p:embeddedFont>
      <p:font typeface="汉仪夏日体W" panose="00020600040101010101" charset="-122"/>
      <p:regular r:id="rId35"/>
    </p:embeddedFont>
    <p:embeddedFont>
      <p:font typeface="汉仪粗圆简" panose="02010600000101010101" charset="-122"/>
      <p:regular r:id="rId36"/>
    </p:embeddedFont>
    <p:embeddedFont>
      <p:font typeface="Calibri" panose="020F050202020403020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3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1.fntdata"/><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8BD707-D9CF-40AE-B4C6-C98DA3205C09}"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image" Target="../media/image8.jpeg"/><Relationship Id="rId2" Type="http://schemas.openxmlformats.org/officeDocument/2006/relationships/image" Target="../media/image7.jpeg"/><Relationship Id="rId16" Type="http://schemas.openxmlformats.org/officeDocument/2006/relationships/slideLayout" Target="../slideLayouts/slideLayout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8" Type="http://schemas.openxmlformats.org/officeDocument/2006/relationships/slideLayout" Target="../slideLayouts/slideLayout7.xml"/><Relationship Id="rId17" Type="http://schemas.openxmlformats.org/officeDocument/2006/relationships/tags" Target="../tags/tag92.xml"/><Relationship Id="rId16" Type="http://schemas.openxmlformats.org/officeDocument/2006/relationships/tags" Target="../tags/tag91.xml"/><Relationship Id="rId15" Type="http://schemas.openxmlformats.org/officeDocument/2006/relationships/tags" Target="../tags/tag90.xml"/><Relationship Id="rId14" Type="http://schemas.openxmlformats.org/officeDocument/2006/relationships/tags" Target="../tags/tag89.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3.xml"/><Relationship Id="rId3" Type="http://schemas.openxmlformats.org/officeDocument/2006/relationships/image" Target="../media/image1.svg"/><Relationship Id="rId2" Type="http://schemas.openxmlformats.org/officeDocument/2006/relationships/image" Target="../media/image9.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4.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3" Type="http://schemas.openxmlformats.org/officeDocument/2006/relationships/slideLayout" Target="../slideLayouts/slideLayout7.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6" Type="http://schemas.openxmlformats.org/officeDocument/2006/relationships/slideLayout" Target="../slideLayouts/slideLayout7.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3" Type="http://schemas.openxmlformats.org/officeDocument/2006/relationships/slideLayout" Target="../slideLayouts/slideLayout7.xml"/><Relationship Id="rId12" Type="http://schemas.openxmlformats.org/officeDocument/2006/relationships/image" Target="../media/image13.png"/><Relationship Id="rId11" Type="http://schemas.openxmlformats.org/officeDocument/2006/relationships/image" Target="../media/image12.png"/><Relationship Id="rId10" Type="http://schemas.openxmlformats.org/officeDocument/2006/relationships/tags" Target="../tags/tag136.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tags" Target="../tags/tag2.xml"/><Relationship Id="rId29" Type="http://schemas.openxmlformats.org/officeDocument/2006/relationships/slideLayout" Target="../slideLayouts/slideLayout7.xml"/><Relationship Id="rId28" Type="http://schemas.openxmlformats.org/officeDocument/2006/relationships/tags" Target="../tags/tag24.xml"/><Relationship Id="rId27" Type="http://schemas.openxmlformats.org/officeDocument/2006/relationships/tags" Target="../tags/tag23.xml"/><Relationship Id="rId26" Type="http://schemas.openxmlformats.org/officeDocument/2006/relationships/tags" Target="../tags/tag22.xml"/><Relationship Id="rId25" Type="http://schemas.openxmlformats.org/officeDocument/2006/relationships/tags" Target="../tags/tag21.xml"/><Relationship Id="rId24" Type="http://schemas.openxmlformats.org/officeDocument/2006/relationships/tags" Target="../tags/tag20.xml"/><Relationship Id="rId23" Type="http://schemas.openxmlformats.org/officeDocument/2006/relationships/tags" Target="../tags/tag19.xml"/><Relationship Id="rId22" Type="http://schemas.openxmlformats.org/officeDocument/2006/relationships/tags" Target="../tags/tag18.xml"/><Relationship Id="rId21" Type="http://schemas.openxmlformats.org/officeDocument/2006/relationships/tags" Target="../tags/tag17.xml"/><Relationship Id="rId20" Type="http://schemas.openxmlformats.org/officeDocument/2006/relationships/tags" Target="../tags/tag16.xml"/><Relationship Id="rId2" Type="http://schemas.openxmlformats.org/officeDocument/2006/relationships/tags" Target="../tags/tag1.xml"/><Relationship Id="rId19" Type="http://schemas.openxmlformats.org/officeDocument/2006/relationships/tags" Target="../tags/tag15.xml"/><Relationship Id="rId18" Type="http://schemas.openxmlformats.org/officeDocument/2006/relationships/tags" Target="../tags/tag14.xml"/><Relationship Id="rId17" Type="http://schemas.openxmlformats.org/officeDocument/2006/relationships/tags" Target="../tags/tag13.xml"/><Relationship Id="rId16" Type="http://schemas.openxmlformats.org/officeDocument/2006/relationships/tags" Target="../tags/tag12.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9" Type="http://schemas.openxmlformats.org/officeDocument/2006/relationships/slideLayout" Target="../slideLayouts/slideLayout7.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7" Type="http://schemas.openxmlformats.org/officeDocument/2006/relationships/slideLayout" Target="../slideLayouts/slideLayout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9306" y="557530"/>
            <a:ext cx="12192000" cy="6858000"/>
          </a:xfrm>
          <a:prstGeom prst="rect">
            <a:avLst/>
          </a:prstGeom>
        </p:spPr>
      </p:pic>
      <p:sp>
        <p:nvSpPr>
          <p:cNvPr id="3" name="TextBox 3"/>
          <p:cNvSpPr txBox="1"/>
          <p:nvPr/>
        </p:nvSpPr>
        <p:spPr>
          <a:xfrm>
            <a:off x="310685" y="201740"/>
            <a:ext cx="2899185" cy="1166155"/>
          </a:xfrm>
          <a:prstGeom prst="rect">
            <a:avLst/>
          </a:prstGeom>
        </p:spPr>
        <p:txBody>
          <a:bodyPr vert="horz" wrap="square" lIns="91440" tIns="45720" rIns="91440" bIns="45720" rtlCol="0" anchor="ctr" anchorCtr="0">
            <a:normAutofit/>
          </a:bodyPr>
          <a:lstStyle/>
          <a:p>
            <a:pPr algn="l">
              <a:lnSpc>
                <a:spcPct val="120000"/>
              </a:lnSpc>
            </a:pPr>
            <a:endParaRPr lang="en-US" sz="5325" b="1">
              <a:solidFill>
                <a:srgbClr val="1F2025">
                  <a:alpha val="100000"/>
                </a:srgb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nvSpPr>
        <p:spPr>
          <a:xfrm>
            <a:off x="374466" y="1158079"/>
            <a:ext cx="3649213" cy="557380"/>
          </a:xfrm>
          <a:prstGeom prst="rect">
            <a:avLst/>
          </a:prstGeom>
        </p:spPr>
        <p:txBody>
          <a:bodyPr vert="horz" wrap="square" lIns="91440" tIns="45720" rIns="91440" bIns="45720" rtlCol="0" anchor="ctr" anchorCtr="0">
            <a:normAutofit lnSpcReduction="10000"/>
          </a:bodyPr>
          <a:lstStyle/>
          <a:p>
            <a:pPr algn="l">
              <a:lnSpc>
                <a:spcPct val="77000"/>
              </a:lnSpc>
              <a:spcBef>
                <a:spcPct val="0"/>
              </a:spcBef>
            </a:pPr>
            <a:endParaRPr lang="zh-CN" altLang="en-US" sz="2850" b="1">
              <a:solidFill>
                <a:srgbClr val="505FF2">
                  <a:alpha val="100000"/>
                </a:srgbClr>
              </a:solidFill>
              <a:latin typeface="Noto Sans SC" panose="020B0200000000000000" charset="-122"/>
              <a:ea typeface="Noto Sans SC" panose="020B0200000000000000" charset="-122"/>
              <a:cs typeface="Noto Sans SC" panose="020B0200000000000000" charset="-122"/>
            </a:endParaRPr>
          </a:p>
        </p:txBody>
      </p:sp>
      <p:graphicFrame>
        <p:nvGraphicFramePr>
          <p:cNvPr id="11" name="表格 10"/>
          <p:cNvGraphicFramePr/>
          <p:nvPr/>
        </p:nvGraphicFramePr>
        <p:xfrm>
          <a:off x="1828800" y="1622425"/>
          <a:ext cx="8533765" cy="3395980"/>
        </p:xfrm>
        <a:graphic>
          <a:graphicData uri="http://schemas.openxmlformats.org/drawingml/2006/table">
            <a:tbl>
              <a:tblPr firstRow="1" bandRow="1">
                <a:tableStyleId>{5C22544A-7EE6-4342-B048-85BDC9FD1C3A}</a:tableStyleId>
              </a:tblPr>
              <a:tblGrid>
                <a:gridCol w="8533765"/>
              </a:tblGrid>
              <a:tr h="3395980">
                <a:tc>
                  <a:txBody>
                    <a:bodyPr/>
                    <a:p>
                      <a:pPr algn="ctr">
                        <a:buNone/>
                      </a:pPr>
                      <a:r>
                        <a:rPr lang="en-US" altLang="zh-CN" sz="6000">
                          <a:latin typeface="仿宋" panose="02010609060101010101" charset="-122"/>
                          <a:ea typeface="仿宋" panose="02010609060101010101" charset="-122"/>
                          <a:cs typeface="仿宋" panose="02010609060101010101" charset="-122"/>
                        </a:rPr>
                        <a:t>2025-2026</a:t>
                      </a:r>
                      <a:r>
                        <a:rPr lang="zh-CN" altLang="en-US" sz="6000">
                          <a:latin typeface="仿宋" panose="02010609060101010101" charset="-122"/>
                          <a:ea typeface="仿宋" panose="02010609060101010101" charset="-122"/>
                          <a:cs typeface="仿宋" panose="02010609060101010101" charset="-122"/>
                        </a:rPr>
                        <a:t>学年家庭经济困难学生认定工作</a:t>
                      </a:r>
                      <a:endParaRPr lang="zh-CN" altLang="en-US" sz="6000">
                        <a:latin typeface="仿宋" panose="02010609060101010101" charset="-122"/>
                        <a:ea typeface="仿宋" panose="02010609060101010101" charset="-122"/>
                        <a:cs typeface="仿宋" panose="02010609060101010101" charset="-122"/>
                      </a:endParaRPr>
                    </a:p>
                    <a:p>
                      <a:pPr algn="ctr">
                        <a:buNone/>
                      </a:pPr>
                      <a:endParaRPr lang="zh-CN" altLang="en-US" sz="4800">
                        <a:latin typeface="仿宋" panose="02010609060101010101" charset="-122"/>
                        <a:ea typeface="仿宋" panose="02010609060101010101" charset="-122"/>
                        <a:cs typeface="仿宋" panose="02010609060101010101" charset="-122"/>
                      </a:endParaRPr>
                    </a:p>
                    <a:p>
                      <a:pPr algn="ctr">
                        <a:buNone/>
                      </a:pPr>
                      <a:r>
                        <a:rPr lang="zh-CN" altLang="en-US" sz="4800">
                          <a:latin typeface="仿宋" panose="02010609060101010101" charset="-122"/>
                          <a:ea typeface="仿宋" panose="02010609060101010101" charset="-122"/>
                          <a:cs typeface="仿宋" panose="02010609060101010101" charset="-122"/>
                        </a:rPr>
                        <a:t>政策解读</a:t>
                      </a:r>
                      <a:endParaRPr lang="zh-CN" altLang="en-US" sz="4800">
                        <a:latin typeface="仿宋" panose="02010609060101010101" charset="-122"/>
                        <a:ea typeface="仿宋" panose="02010609060101010101" charset="-122"/>
                        <a:cs typeface="仿宋" panose="02010609060101010101" charset="-122"/>
                      </a:endParaRPr>
                    </a:p>
                  </a:txBody>
                  <a:tcPr>
                    <a:solidFill>
                      <a:schemeClr val="bg2">
                        <a:lumMod val="75000"/>
                      </a:schemeClr>
                    </a:solidFill>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主要修订内容解读</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3" name="Picture 3"/>
          <p:cNvPicPr>
            <a:picLocks noChangeAspect="1"/>
          </p:cNvPicPr>
          <p:nvPr/>
        </p:nvPicPr>
        <p:blipFill>
          <a:blip r:embed="rId2">
            <a:alphaModFix amt="100000"/>
          </a:blip>
          <a:srcRect/>
          <a:stretch>
            <a:fillRect/>
          </a:stretch>
        </p:blipFill>
        <p:spPr>
          <a:xfrm>
            <a:off x="476023" y="4609099"/>
            <a:ext cx="5389250" cy="1990194"/>
          </a:xfrm>
          <a:prstGeom prst="rect">
            <a:avLst/>
          </a:prstGeom>
        </p:spPr>
      </p:pic>
      <p:pic>
        <p:nvPicPr>
          <p:cNvPr id="4" name="Picture 4"/>
          <p:cNvPicPr>
            <a:picLocks noChangeAspect="1"/>
          </p:cNvPicPr>
          <p:nvPr/>
        </p:nvPicPr>
        <p:blipFill>
          <a:blip r:embed="rId3">
            <a:alphaModFix amt="100000"/>
          </a:blip>
          <a:srcRect t="22303" b="22303"/>
          <a:stretch>
            <a:fillRect/>
          </a:stretch>
        </p:blipFill>
        <p:spPr>
          <a:xfrm>
            <a:off x="6171055" y="4609099"/>
            <a:ext cx="5389250" cy="1990194"/>
          </a:xfrm>
          <a:prstGeom prst="rect">
            <a:avLst/>
          </a:prstGeom>
        </p:spPr>
      </p:pic>
      <p:sp>
        <p:nvSpPr>
          <p:cNvPr id="5" name="AutoShape 5"/>
          <p:cNvSpPr/>
          <p:nvPr>
            <p:custDataLst>
              <p:tags r:id="rId4"/>
            </p:custDataLst>
          </p:nvPr>
        </p:nvSpPr>
        <p:spPr>
          <a:xfrm>
            <a:off x="506217" y="2142337"/>
            <a:ext cx="3517339" cy="2234228"/>
          </a:xfrm>
          <a:prstGeom prst="roundRect">
            <a:avLst>
              <a:gd name="adj" fmla="val 7233"/>
            </a:avLst>
          </a:prstGeom>
          <a:solidFill>
            <a:schemeClr val="lt2">
              <a:alpha val="62000"/>
            </a:schemeClr>
          </a:solidFill>
        </p:spPr>
      </p:sp>
      <p:sp>
        <p:nvSpPr>
          <p:cNvPr id="6" name="TextBox 6"/>
          <p:cNvSpPr txBox="1"/>
          <p:nvPr>
            <p:custDataLst>
              <p:tags r:id="rId5"/>
            </p:custDataLst>
          </p:nvPr>
        </p:nvSpPr>
        <p:spPr>
          <a:xfrm>
            <a:off x="768509" y="2355513"/>
            <a:ext cx="2992755" cy="1807876"/>
          </a:xfrm>
          <a:prstGeom prst="rect">
            <a:avLst/>
          </a:prstGeom>
        </p:spPr>
        <p:txBody>
          <a:bodyPr vert="horz" wrap="square" lIns="66008" tIns="33052" rIns="66008" bIns="33052" rtlCol="0" anchor="t" anchorCtr="0">
            <a:noAutofit/>
          </a:bodyPr>
          <a:lstStyle/>
          <a:p>
            <a:pPr algn="l">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优化表述，明确“修正认定结果”，避免歧义；调整原则，从“引导与自愿”到“主动服务与自愿”，体现从管理到服务的转变，强化精准资助理念。</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AutoShape 7"/>
          <p:cNvSpPr/>
          <p:nvPr>
            <p:custDataLst>
              <p:tags r:id="rId6"/>
            </p:custDataLst>
          </p:nvPr>
        </p:nvSpPr>
        <p:spPr>
          <a:xfrm>
            <a:off x="4297692" y="2142337"/>
            <a:ext cx="3517339" cy="2234228"/>
          </a:xfrm>
          <a:prstGeom prst="roundRect">
            <a:avLst>
              <a:gd name="adj" fmla="val 7233"/>
            </a:avLst>
          </a:prstGeom>
          <a:solidFill>
            <a:schemeClr val="lt2">
              <a:alpha val="60000"/>
            </a:schemeClr>
          </a:solidFill>
        </p:spPr>
      </p:sp>
      <p:sp>
        <p:nvSpPr>
          <p:cNvPr id="8" name="AutoShape 8"/>
          <p:cNvSpPr/>
          <p:nvPr>
            <p:custDataLst>
              <p:tags r:id="rId7"/>
            </p:custDataLst>
          </p:nvPr>
        </p:nvSpPr>
        <p:spPr>
          <a:xfrm>
            <a:off x="8067842" y="2142337"/>
            <a:ext cx="3517339" cy="2234228"/>
          </a:xfrm>
          <a:prstGeom prst="roundRect">
            <a:avLst>
              <a:gd name="adj" fmla="val 7233"/>
            </a:avLst>
          </a:prstGeom>
          <a:solidFill>
            <a:schemeClr val="lt2">
              <a:alpha val="62000"/>
            </a:schemeClr>
          </a:solidFill>
        </p:spPr>
      </p:sp>
      <p:sp>
        <p:nvSpPr>
          <p:cNvPr id="9" name="TextBox 9"/>
          <p:cNvSpPr txBox="1"/>
          <p:nvPr>
            <p:custDataLst>
              <p:tags r:id="rId8"/>
            </p:custDataLst>
          </p:nvPr>
        </p:nvSpPr>
        <p:spPr>
          <a:xfrm>
            <a:off x="506217" y="1429809"/>
            <a:ext cx="3517339" cy="469049"/>
          </a:xfrm>
          <a:prstGeom prst="rect">
            <a:avLst/>
          </a:prstGeom>
        </p:spPr>
        <p:txBody>
          <a:bodyPr vert="horz" wrap="square" lIns="91440" tIns="45720" rIns="91440" bIns="45720" rtlCol="0" anchor="t" anchorCtr="0">
            <a:noAutofit/>
          </a:bodyPr>
          <a:lstStyle/>
          <a:p>
            <a:pPr algn="ctr">
              <a:lnSpc>
                <a:spcPct val="100000"/>
              </a:lnSpc>
              <a:spcBef>
                <a:spcPts val="375"/>
              </a:spcBef>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修改基本原则</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9"/>
            </p:custDataLst>
          </p:nvPr>
        </p:nvSpPr>
        <p:spPr>
          <a:xfrm>
            <a:off x="4297692" y="1429809"/>
            <a:ext cx="3517339" cy="469049"/>
          </a:xfrm>
          <a:prstGeom prst="rect">
            <a:avLst/>
          </a:prstGeom>
        </p:spPr>
        <p:txBody>
          <a:bodyPr vert="horz" wrap="square" lIns="91440" tIns="45720" rIns="91440" bIns="45720" rtlCol="0" anchor="t" anchorCtr="0">
            <a:noAutofit/>
          </a:bodyPr>
          <a:lstStyle/>
          <a:p>
            <a:pPr algn="ctr">
              <a:lnSpc>
                <a:spcPct val="100000"/>
              </a:lnSpc>
              <a:spcBef>
                <a:spcPts val="375"/>
              </a:spcBef>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明确部门职责</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10"/>
            </p:custDataLst>
          </p:nvPr>
        </p:nvSpPr>
        <p:spPr>
          <a:xfrm>
            <a:off x="8067842" y="1429809"/>
            <a:ext cx="3517339" cy="469049"/>
          </a:xfrm>
          <a:prstGeom prst="rect">
            <a:avLst/>
          </a:prstGeom>
        </p:spPr>
        <p:txBody>
          <a:bodyPr vert="horz" wrap="square" lIns="91440" tIns="45720" rIns="91440" bIns="45720" rtlCol="0" anchor="t" anchorCtr="0">
            <a:noAutofit/>
          </a:bodyPr>
          <a:lstStyle/>
          <a:p>
            <a:pPr algn="ctr">
              <a:lnSpc>
                <a:spcPct val="100000"/>
              </a:lnSpc>
              <a:spcBef>
                <a:spcPts val="375"/>
              </a:spcBef>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扩大特殊群体范围</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2" name="TextBox 12"/>
          <p:cNvSpPr txBox="1"/>
          <p:nvPr>
            <p:custDataLst>
              <p:tags r:id="rId11"/>
            </p:custDataLst>
          </p:nvPr>
        </p:nvSpPr>
        <p:spPr>
          <a:xfrm>
            <a:off x="4559984" y="2355513"/>
            <a:ext cx="2992755" cy="1807876"/>
          </a:xfrm>
          <a:prstGeom prst="rect">
            <a:avLst/>
          </a:prstGeom>
        </p:spPr>
        <p:txBody>
          <a:bodyPr vert="horz" wrap="square" lIns="66008" tIns="33052" rIns="66008" bIns="33052" rtlCol="0" anchor="t" anchorCtr="0">
            <a:noAutofit/>
          </a:bodyPr>
          <a:lstStyle/>
          <a:p>
            <a:pPr algn="l">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明确统筹指导部门为市教育局和市人力资源和社会保障局，数据提供部门包括市民政局、农业农村局、退役军人事务局等，确保数据共享与准确。</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12"/>
            </p:custDataLst>
          </p:nvPr>
        </p:nvSpPr>
        <p:spPr>
          <a:xfrm>
            <a:off x="8330135" y="2355513"/>
            <a:ext cx="2992755" cy="1807876"/>
          </a:xfrm>
          <a:prstGeom prst="rect">
            <a:avLst/>
          </a:prstGeom>
        </p:spPr>
        <p:txBody>
          <a:bodyPr vert="horz" wrap="square" lIns="66008" tIns="33052" rIns="66008" bIns="33052" rtlCol="0" anchor="t" anchorCtr="0">
            <a:noAutofit/>
          </a:bodyPr>
          <a:lstStyle/>
          <a:p>
            <a:pPr algn="l">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新增防止返贫致贫监测对象、刚性支出困难家庭成员、因公牺牲/伤残/重病特困民警子女等，实现清单化管理，避免遗漏或错判，确保应助尽助。</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TextBox 6"/>
          <p:cNvSpPr txBox="1"/>
          <p:nvPr>
            <p:custDataLst>
              <p:tags r:id="rId13"/>
            </p:custDataLst>
          </p:nvPr>
        </p:nvSpPr>
        <p:spPr>
          <a:xfrm>
            <a:off x="533518" y="1218886"/>
            <a:ext cx="806942" cy="785229"/>
          </a:xfrm>
          <a:prstGeom prst="rect">
            <a:avLst/>
          </a:prstGeom>
        </p:spPr>
        <p:txBody>
          <a:bodyPr vert="horz" wrap="square" lIns="0" tIns="0" rIns="0" bIns="0" rtlCol="0" anchor="ctr" anchorCtr="0">
            <a:normAutofit/>
          </a:bodyPr>
          <a:p>
            <a:pPr algn="ctr">
              <a:lnSpc>
                <a:spcPct val="120000"/>
              </a:lnSpc>
            </a:pPr>
            <a:r>
              <a:rPr lang="en-US" sz="3000" b="1">
                <a:solidFill>
                  <a:schemeClr val="accent1">
                    <a:alpha val="100000"/>
                  </a:schemeClr>
                </a:solidFill>
                <a:latin typeface="Noto Sans SC" panose="020B0200000000000000" charset="-122"/>
                <a:ea typeface="Noto Sans SC" panose="020B0200000000000000" charset="-122"/>
                <a:cs typeface="Noto Sans SC" panose="020B0200000000000000" charset="-122"/>
              </a:rPr>
              <a:t>01</a:t>
            </a:r>
            <a:endParaRPr lang="en-US" sz="3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5" name="TextBox 6"/>
          <p:cNvSpPr txBox="1"/>
          <p:nvPr>
            <p:custDataLst>
              <p:tags r:id="rId14"/>
            </p:custDataLst>
          </p:nvPr>
        </p:nvSpPr>
        <p:spPr>
          <a:xfrm>
            <a:off x="4191118" y="1218886"/>
            <a:ext cx="806942" cy="785229"/>
          </a:xfrm>
          <a:prstGeom prst="rect">
            <a:avLst/>
          </a:prstGeom>
        </p:spPr>
        <p:txBody>
          <a:bodyPr vert="horz" wrap="square" lIns="0" tIns="0" rIns="0" bIns="0" rtlCol="0" anchor="ctr" anchorCtr="0">
            <a:normAutofit/>
          </a:bodyPr>
          <a:lstStyle/>
          <a:p>
            <a:pPr algn="ctr">
              <a:lnSpc>
                <a:spcPct val="120000"/>
              </a:lnSpc>
            </a:pPr>
            <a:r>
              <a:rPr lang="en-US" sz="3000" b="1">
                <a:solidFill>
                  <a:schemeClr val="accent1">
                    <a:alpha val="100000"/>
                  </a:schemeClr>
                </a:solidFill>
                <a:latin typeface="Noto Sans SC" panose="020B0200000000000000" charset="-122"/>
                <a:ea typeface="Noto Sans SC" panose="020B0200000000000000" charset="-122"/>
                <a:cs typeface="Noto Sans SC" panose="020B0200000000000000" charset="-122"/>
              </a:rPr>
              <a:t>02</a:t>
            </a:r>
            <a:endParaRPr lang="en-US" sz="3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6" name="TextBox 6"/>
          <p:cNvSpPr txBox="1"/>
          <p:nvPr>
            <p:custDataLst>
              <p:tags r:id="rId15"/>
            </p:custDataLst>
          </p:nvPr>
        </p:nvSpPr>
        <p:spPr>
          <a:xfrm>
            <a:off x="7817603" y="1218886"/>
            <a:ext cx="806942" cy="785229"/>
          </a:xfrm>
          <a:prstGeom prst="rect">
            <a:avLst/>
          </a:prstGeom>
        </p:spPr>
        <p:txBody>
          <a:bodyPr vert="horz" wrap="square" lIns="0" tIns="0" rIns="0" bIns="0" rtlCol="0" anchor="ctr" anchorCtr="0">
            <a:normAutofit/>
          </a:bodyPr>
          <a:lstStyle/>
          <a:p>
            <a:pPr algn="ctr">
              <a:lnSpc>
                <a:spcPct val="120000"/>
              </a:lnSpc>
            </a:pPr>
            <a:r>
              <a:rPr lang="en-US" sz="3000" b="1">
                <a:solidFill>
                  <a:schemeClr val="accent1">
                    <a:alpha val="100000"/>
                  </a:schemeClr>
                </a:solidFill>
                <a:latin typeface="Noto Sans SC" panose="020B0200000000000000" charset="-122"/>
                <a:ea typeface="Noto Sans SC" panose="020B0200000000000000" charset="-122"/>
                <a:cs typeface="Noto Sans SC" panose="020B0200000000000000" charset="-122"/>
              </a:rPr>
              <a:t>03</a:t>
            </a:r>
            <a:endParaRPr lang="en-US" sz="3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主要修订内容解读</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AutoShape 3"/>
          <p:cNvSpPr/>
          <p:nvPr>
            <p:custDataLst>
              <p:tags r:id="rId2"/>
            </p:custDataLst>
          </p:nvPr>
        </p:nvSpPr>
        <p:spPr>
          <a:xfrm>
            <a:off x="654803" y="1411871"/>
            <a:ext cx="4667250" cy="2305641"/>
          </a:xfrm>
          <a:prstGeom prst="roundRect">
            <a:avLst>
              <a:gd name="adj" fmla="val 9610"/>
            </a:avLst>
          </a:prstGeom>
          <a:solidFill>
            <a:srgbClr val="FFFFFF">
              <a:alpha val="100000"/>
            </a:srgbClr>
          </a:solidFill>
          <a:effectLst>
            <a:outerShdw blurRad="342900">
              <a:srgbClr val="000000">
                <a:alpha val="7000"/>
              </a:srgbClr>
            </a:outerShdw>
          </a:effectLst>
        </p:spPr>
      </p:sp>
      <p:sp>
        <p:nvSpPr>
          <p:cNvPr id="4" name="TextBox 4"/>
          <p:cNvSpPr txBox="1"/>
          <p:nvPr>
            <p:custDataLst>
              <p:tags r:id="rId3"/>
            </p:custDataLst>
          </p:nvPr>
        </p:nvSpPr>
        <p:spPr>
          <a:xfrm>
            <a:off x="845303" y="2120463"/>
            <a:ext cx="4286250" cy="1324781"/>
          </a:xfrm>
          <a:prstGeom prst="rect">
            <a:avLst/>
          </a:prstGeom>
        </p:spPr>
        <p:txBody>
          <a:bodyPr vert="horz" wrap="square" lIns="57150" tIns="57150" rIns="57150" bIns="57150" rtlCol="0" anchor="t" anchorCtr="0">
            <a:noAutofit/>
          </a:bodyPr>
          <a:lstStyle/>
          <a:p>
            <a:pPr algn="l">
              <a:lnSpc>
                <a:spcPct val="140000"/>
              </a:lnSpc>
              <a:spcBef>
                <a:spcPct val="0"/>
              </a:spcBef>
            </a:pPr>
            <a:r>
              <a:rPr lang="en-US" sz="1500">
                <a:solidFill>
                  <a:srgbClr val="000001">
                    <a:alpha val="100000"/>
                  </a:srgbClr>
                </a:solidFill>
                <a:latin typeface="Noto Sans SC" panose="020B0200000000000000" charset="-122"/>
                <a:ea typeface="Noto Sans SC" panose="020B0200000000000000" charset="-122"/>
                <a:cs typeface="Noto Sans SC" panose="020B0200000000000000" charset="-122"/>
              </a:rPr>
              <a:t>取消A、B、C档，统一特殊困难为特别困难；细化特别困难、困难、一般困难标准，明确三类特别困难学生，增强语言准确性、政策可操作性与社会理解。</a:t>
            </a:r>
            <a:endParaRPr lang="en-US" sz="1500">
              <a:solidFill>
                <a:srgbClr val="000001">
                  <a:alpha val="100000"/>
                </a:srgb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custDataLst>
              <p:tags r:id="rId4"/>
            </p:custDataLst>
          </p:nvPr>
        </p:nvSpPr>
        <p:spPr>
          <a:xfrm>
            <a:off x="1606114" y="1590545"/>
            <a:ext cx="3438229" cy="628650"/>
          </a:xfrm>
          <a:prstGeom prst="rect">
            <a:avLst/>
          </a:prstGeom>
        </p:spPr>
        <p:txBody>
          <a:bodyPr vert="horz" wrap="square" lIns="0" tIns="0" rIns="0" bIns="0" rtlCol="0" anchor="ctr" anchorCtr="0">
            <a:noAutofit/>
          </a:bodyPr>
          <a:lstStyle/>
          <a:p>
            <a:pPr algn="l">
              <a:lnSpc>
                <a:spcPct val="120000"/>
              </a:lnSpc>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优化困难学生档位</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custDataLst>
              <p:tags r:id="rId5"/>
            </p:custDataLst>
          </p:nvPr>
        </p:nvSpPr>
        <p:spPr>
          <a:xfrm>
            <a:off x="750053" y="1512256"/>
            <a:ext cx="806942" cy="785229"/>
          </a:xfrm>
          <a:prstGeom prst="rect">
            <a:avLst/>
          </a:prstGeom>
        </p:spPr>
        <p:txBody>
          <a:bodyPr vert="horz" wrap="square" lIns="0" tIns="0" rIns="0" bIns="0" rtlCol="0" anchor="ctr" anchorCtr="0">
            <a:normAutofit/>
          </a:bodyPr>
          <a:lstStyle/>
          <a:p>
            <a:pPr algn="ctr">
              <a:lnSpc>
                <a:spcPct val="120000"/>
              </a:lnSpc>
            </a:pPr>
            <a:r>
              <a:rPr lang="en-US" sz="3000" b="1">
                <a:solidFill>
                  <a:schemeClr val="accent1">
                    <a:alpha val="100000"/>
                  </a:schemeClr>
                </a:solidFill>
                <a:latin typeface="Noto Sans SC" panose="020B0200000000000000" charset="-122"/>
                <a:ea typeface="Noto Sans SC" panose="020B0200000000000000" charset="-122"/>
                <a:cs typeface="Noto Sans SC" panose="020B0200000000000000" charset="-122"/>
              </a:rPr>
              <a:t>04</a:t>
            </a:r>
            <a:endParaRPr lang="en-US" sz="3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AutoShape 7"/>
          <p:cNvSpPr/>
          <p:nvPr>
            <p:custDataLst>
              <p:tags r:id="rId6"/>
            </p:custDataLst>
          </p:nvPr>
        </p:nvSpPr>
        <p:spPr>
          <a:xfrm>
            <a:off x="1849002" y="4000891"/>
            <a:ext cx="4667250" cy="2305641"/>
          </a:xfrm>
          <a:prstGeom prst="roundRect">
            <a:avLst>
              <a:gd name="adj" fmla="val 9610"/>
            </a:avLst>
          </a:prstGeom>
          <a:solidFill>
            <a:srgbClr val="FFFFFF">
              <a:alpha val="100000"/>
            </a:srgbClr>
          </a:solidFill>
          <a:effectLst>
            <a:outerShdw blurRad="342900">
              <a:srgbClr val="000000">
                <a:alpha val="7000"/>
              </a:srgbClr>
            </a:outerShdw>
          </a:effectLst>
        </p:spPr>
      </p:sp>
      <p:sp>
        <p:nvSpPr>
          <p:cNvPr id="8" name="TextBox 8"/>
          <p:cNvSpPr txBox="1"/>
          <p:nvPr>
            <p:custDataLst>
              <p:tags r:id="rId7"/>
            </p:custDataLst>
          </p:nvPr>
        </p:nvSpPr>
        <p:spPr>
          <a:xfrm>
            <a:off x="2039354" y="4709186"/>
            <a:ext cx="4286250" cy="1325078"/>
          </a:xfrm>
          <a:prstGeom prst="rect">
            <a:avLst/>
          </a:prstGeom>
        </p:spPr>
        <p:txBody>
          <a:bodyPr vert="horz" wrap="square" lIns="57150" tIns="57150" rIns="57150" bIns="57150" rtlCol="0" anchor="t" anchorCtr="0">
            <a:noAutofit/>
          </a:bodyPr>
          <a:lstStyle/>
          <a:p>
            <a:pPr algn="l">
              <a:lnSpc>
                <a:spcPct val="140000"/>
              </a:lnSpc>
              <a:spcBef>
                <a:spcPct val="0"/>
              </a:spcBef>
            </a:pPr>
            <a:r>
              <a:rPr lang="en-US" sz="1500">
                <a:solidFill>
                  <a:srgbClr val="000001">
                    <a:alpha val="100000"/>
                  </a:srgbClr>
                </a:solidFill>
                <a:latin typeface="Noto Sans SC" panose="020B0200000000000000" charset="-122"/>
                <a:ea typeface="Noto Sans SC" panose="020B0200000000000000" charset="-122"/>
                <a:cs typeface="Noto Sans SC" panose="020B0200000000000000" charset="-122"/>
              </a:rPr>
              <a:t>新办法增加信息摸排和教育引导环节，通过问卷调查掌握困难学生分布，主题班会加强诚信教育；学校认定程序细化为家访核验、评议小组评议等六步。</a:t>
            </a:r>
            <a:endParaRPr lang="en-US" sz="1500">
              <a:solidFill>
                <a:srgbClr val="000001">
                  <a:alpha val="100000"/>
                </a:srgbClr>
              </a:solidFill>
              <a:latin typeface="Noto Sans SC" panose="020B0200000000000000" charset="-122"/>
              <a:ea typeface="Noto Sans SC" panose="020B0200000000000000" charset="-122"/>
              <a:cs typeface="Noto Sans SC" panose="020B0200000000000000" charset="-122"/>
            </a:endParaRPr>
          </a:p>
        </p:txBody>
      </p:sp>
      <p:sp>
        <p:nvSpPr>
          <p:cNvPr id="9" name="TextBox 9"/>
          <p:cNvSpPr txBox="1"/>
          <p:nvPr>
            <p:custDataLst>
              <p:tags r:id="rId8"/>
            </p:custDataLst>
          </p:nvPr>
        </p:nvSpPr>
        <p:spPr>
          <a:xfrm>
            <a:off x="2800314" y="4179565"/>
            <a:ext cx="3525290" cy="628650"/>
          </a:xfrm>
          <a:prstGeom prst="rect">
            <a:avLst/>
          </a:prstGeom>
        </p:spPr>
        <p:txBody>
          <a:bodyPr vert="horz" wrap="square" lIns="0" tIns="0" rIns="0" bIns="0" rtlCol="0" anchor="ctr" anchorCtr="0">
            <a:noAutofit/>
          </a:bodyPr>
          <a:lstStyle/>
          <a:p>
            <a:pPr algn="l">
              <a:lnSpc>
                <a:spcPct val="120000"/>
              </a:lnSpc>
            </a:pPr>
            <a:r>
              <a:rPr lang="en-US" sz="2400" b="1">
                <a:solidFill>
                  <a:schemeClr val="accent5">
                    <a:alpha val="100000"/>
                  </a:schemeClr>
                </a:solidFill>
                <a:latin typeface="Noto Sans SC" panose="020B0200000000000000" charset="-122"/>
                <a:ea typeface="Noto Sans SC" panose="020B0200000000000000" charset="-122"/>
                <a:cs typeface="Noto Sans SC" panose="020B0200000000000000" charset="-122"/>
              </a:rPr>
              <a:t>细化认定工作程序</a:t>
            </a:r>
            <a:endParaRPr lang="en-US" sz="2400" b="1">
              <a:solidFill>
                <a:schemeClr val="accent5">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9"/>
            </p:custDataLst>
          </p:nvPr>
        </p:nvSpPr>
        <p:spPr>
          <a:xfrm>
            <a:off x="1944252" y="4101276"/>
            <a:ext cx="806942" cy="785229"/>
          </a:xfrm>
          <a:prstGeom prst="rect">
            <a:avLst/>
          </a:prstGeom>
        </p:spPr>
        <p:txBody>
          <a:bodyPr vert="horz" wrap="square" lIns="0" tIns="0" rIns="0" bIns="0" rtlCol="0" anchor="ctr" anchorCtr="0">
            <a:normAutofit/>
          </a:bodyPr>
          <a:lstStyle/>
          <a:p>
            <a:pPr algn="ctr">
              <a:lnSpc>
                <a:spcPct val="120000"/>
              </a:lnSpc>
            </a:pPr>
            <a:r>
              <a:rPr lang="en-US" sz="3000" b="1">
                <a:solidFill>
                  <a:schemeClr val="accent4">
                    <a:alpha val="100000"/>
                  </a:schemeClr>
                </a:solidFill>
                <a:latin typeface="Noto Sans SC" panose="020B0200000000000000" charset="-122"/>
                <a:ea typeface="Noto Sans SC" panose="020B0200000000000000" charset="-122"/>
                <a:cs typeface="Noto Sans SC" panose="020B0200000000000000" charset="-122"/>
              </a:rPr>
              <a:t>06</a:t>
            </a:r>
            <a:endParaRPr lang="en-US" sz="3000" b="1">
              <a:solidFill>
                <a:schemeClr val="accent4">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AutoShape 11"/>
          <p:cNvSpPr/>
          <p:nvPr>
            <p:custDataLst>
              <p:tags r:id="rId10"/>
            </p:custDataLst>
          </p:nvPr>
        </p:nvSpPr>
        <p:spPr>
          <a:xfrm>
            <a:off x="5663774" y="1412168"/>
            <a:ext cx="4667250" cy="2305641"/>
          </a:xfrm>
          <a:prstGeom prst="roundRect">
            <a:avLst>
              <a:gd name="adj" fmla="val 9610"/>
            </a:avLst>
          </a:prstGeom>
          <a:solidFill>
            <a:srgbClr val="FFFFFF">
              <a:alpha val="100000"/>
            </a:srgbClr>
          </a:solidFill>
          <a:effectLst>
            <a:outerShdw blurRad="342900">
              <a:srgbClr val="000000">
                <a:alpha val="7000"/>
              </a:srgbClr>
            </a:outerShdw>
          </a:effectLst>
        </p:spPr>
      </p:sp>
      <p:sp>
        <p:nvSpPr>
          <p:cNvPr id="12" name="TextBox 12"/>
          <p:cNvSpPr txBox="1"/>
          <p:nvPr>
            <p:custDataLst>
              <p:tags r:id="rId11"/>
            </p:custDataLst>
          </p:nvPr>
        </p:nvSpPr>
        <p:spPr>
          <a:xfrm>
            <a:off x="5854125" y="2120463"/>
            <a:ext cx="4286250" cy="1325078"/>
          </a:xfrm>
          <a:prstGeom prst="rect">
            <a:avLst/>
          </a:prstGeom>
        </p:spPr>
        <p:txBody>
          <a:bodyPr vert="horz" wrap="square" lIns="57150" tIns="57150" rIns="57150" bIns="57150" rtlCol="0" anchor="t" anchorCtr="0">
            <a:noAutofit/>
          </a:bodyPr>
          <a:lstStyle/>
          <a:p>
            <a:pPr algn="l">
              <a:lnSpc>
                <a:spcPct val="140000"/>
              </a:lnSpc>
              <a:spcBef>
                <a:spcPct val="0"/>
              </a:spcBef>
            </a:pPr>
            <a:r>
              <a:rPr lang="en-US" sz="1500">
                <a:solidFill>
                  <a:srgbClr val="000001">
                    <a:alpha val="100000"/>
                  </a:srgbClr>
                </a:solidFill>
                <a:latin typeface="Noto Sans SC" panose="020B0200000000000000" charset="-122"/>
                <a:ea typeface="Noto Sans SC" panose="020B0200000000000000" charset="-122"/>
                <a:cs typeface="Noto Sans SC" panose="020B0200000000000000" charset="-122"/>
              </a:rPr>
              <a:t>新办法配套推出“免申即享”服务，针对12类特殊群体学生，无需申请和公示，直接认定为家庭经济困难学生，简化流程，保护隐私，提升效率与精准度。</a:t>
            </a:r>
            <a:endParaRPr lang="en-US" sz="1500">
              <a:solidFill>
                <a:srgbClr val="000001">
                  <a:alpha val="100000"/>
                </a:srgb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12"/>
            </p:custDataLst>
          </p:nvPr>
        </p:nvSpPr>
        <p:spPr>
          <a:xfrm>
            <a:off x="6615085" y="1590842"/>
            <a:ext cx="3501691" cy="628650"/>
          </a:xfrm>
          <a:prstGeom prst="rect">
            <a:avLst/>
          </a:prstGeom>
        </p:spPr>
        <p:txBody>
          <a:bodyPr vert="horz" wrap="square" lIns="0" tIns="0" rIns="0" bIns="0" rtlCol="0" anchor="ctr" anchorCtr="0">
            <a:noAutofit/>
          </a:bodyPr>
          <a:lstStyle/>
          <a:p>
            <a:pPr algn="l">
              <a:lnSpc>
                <a:spcPct val="120000"/>
              </a:lnSpc>
            </a:pPr>
            <a:r>
              <a:rPr lang="en-US" sz="2400" b="1">
                <a:solidFill>
                  <a:schemeClr val="accent3">
                    <a:alpha val="100000"/>
                  </a:schemeClr>
                </a:solidFill>
                <a:latin typeface="Noto Sans SC" panose="020B0200000000000000" charset="-122"/>
                <a:ea typeface="Noto Sans SC" panose="020B0200000000000000" charset="-122"/>
                <a:cs typeface="Noto Sans SC" panose="020B0200000000000000" charset="-122"/>
              </a:rPr>
              <a:t>特殊群体免申即享</a:t>
            </a:r>
            <a:endParaRPr lang="en-US" sz="2400" b="1">
              <a:solidFill>
                <a:schemeClr val="accent3">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TextBox 14"/>
          <p:cNvSpPr txBox="1"/>
          <p:nvPr>
            <p:custDataLst>
              <p:tags r:id="rId13"/>
            </p:custDataLst>
          </p:nvPr>
        </p:nvSpPr>
        <p:spPr>
          <a:xfrm>
            <a:off x="5759024" y="1512553"/>
            <a:ext cx="806942" cy="785229"/>
          </a:xfrm>
          <a:prstGeom prst="rect">
            <a:avLst/>
          </a:prstGeom>
        </p:spPr>
        <p:txBody>
          <a:bodyPr vert="horz" wrap="square" lIns="0" tIns="0" rIns="0" bIns="0" rtlCol="0" anchor="ctr" anchorCtr="0">
            <a:normAutofit/>
          </a:bodyPr>
          <a:lstStyle/>
          <a:p>
            <a:pPr algn="ctr">
              <a:lnSpc>
                <a:spcPct val="120000"/>
              </a:lnSpc>
            </a:pPr>
            <a:r>
              <a:rPr lang="en-US" sz="3000" b="1">
                <a:solidFill>
                  <a:schemeClr val="accent3">
                    <a:alpha val="100000"/>
                  </a:schemeClr>
                </a:solidFill>
                <a:latin typeface="Noto Sans SC" panose="020B0200000000000000" charset="-122"/>
                <a:ea typeface="Noto Sans SC" panose="020B0200000000000000" charset="-122"/>
                <a:cs typeface="Noto Sans SC" panose="020B0200000000000000" charset="-122"/>
              </a:rPr>
              <a:t>05</a:t>
            </a:r>
            <a:endParaRPr lang="en-US" sz="3000" b="1">
              <a:solidFill>
                <a:schemeClr val="accent3">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5" name="AutoShape 15"/>
          <p:cNvSpPr/>
          <p:nvPr>
            <p:custDataLst>
              <p:tags r:id="rId14"/>
            </p:custDataLst>
          </p:nvPr>
        </p:nvSpPr>
        <p:spPr>
          <a:xfrm>
            <a:off x="6921375" y="4022322"/>
            <a:ext cx="4667250" cy="2305641"/>
          </a:xfrm>
          <a:prstGeom prst="roundRect">
            <a:avLst>
              <a:gd name="adj" fmla="val 9610"/>
            </a:avLst>
          </a:prstGeom>
          <a:solidFill>
            <a:srgbClr val="FFFFFF">
              <a:alpha val="100000"/>
            </a:srgbClr>
          </a:solidFill>
          <a:effectLst>
            <a:outerShdw blurRad="342900">
              <a:srgbClr val="000000">
                <a:alpha val="7000"/>
              </a:srgbClr>
            </a:outerShdw>
          </a:effectLst>
        </p:spPr>
      </p:sp>
      <p:sp>
        <p:nvSpPr>
          <p:cNvPr id="16" name="TextBox 16"/>
          <p:cNvSpPr txBox="1"/>
          <p:nvPr>
            <p:custDataLst>
              <p:tags r:id="rId15"/>
            </p:custDataLst>
          </p:nvPr>
        </p:nvSpPr>
        <p:spPr>
          <a:xfrm>
            <a:off x="7111726" y="4709186"/>
            <a:ext cx="4286250" cy="1346509"/>
          </a:xfrm>
          <a:prstGeom prst="rect">
            <a:avLst/>
          </a:prstGeom>
        </p:spPr>
        <p:txBody>
          <a:bodyPr vert="horz" wrap="square" lIns="57150" tIns="57150" rIns="57150" bIns="57150" rtlCol="0" anchor="t" anchorCtr="0">
            <a:noAutofit/>
          </a:bodyPr>
          <a:lstStyle/>
          <a:p>
            <a:pPr algn="l">
              <a:lnSpc>
                <a:spcPct val="140000"/>
              </a:lnSpc>
              <a:spcBef>
                <a:spcPct val="0"/>
              </a:spcBef>
            </a:pPr>
            <a:r>
              <a:rPr lang="en-US" sz="1500">
                <a:solidFill>
                  <a:srgbClr val="000001">
                    <a:alpha val="100000"/>
                  </a:srgbClr>
                </a:solidFill>
                <a:latin typeface="Noto Sans SC" panose="020B0200000000000000" charset="-122"/>
                <a:ea typeface="Noto Sans SC" panose="020B0200000000000000" charset="-122"/>
                <a:cs typeface="Noto Sans SC" panose="020B0200000000000000" charset="-122"/>
              </a:rPr>
              <a:t>新办法将大数据核查写入认定程序，利用山东省家庭经济困难学生核查系统核查家庭多维度信息，提升认定精准度、效率，并强化威慑力。</a:t>
            </a:r>
            <a:endParaRPr lang="en-US" sz="1500">
              <a:solidFill>
                <a:srgbClr val="000001">
                  <a:alpha val="100000"/>
                </a:srgbClr>
              </a:solidFill>
              <a:latin typeface="Noto Sans SC" panose="020B0200000000000000" charset="-122"/>
              <a:ea typeface="Noto Sans SC" panose="020B0200000000000000" charset="-122"/>
              <a:cs typeface="Noto Sans SC" panose="020B0200000000000000" charset="-122"/>
            </a:endParaRPr>
          </a:p>
        </p:txBody>
      </p:sp>
      <p:sp>
        <p:nvSpPr>
          <p:cNvPr id="17" name="TextBox 17"/>
          <p:cNvSpPr txBox="1"/>
          <p:nvPr>
            <p:custDataLst>
              <p:tags r:id="rId16"/>
            </p:custDataLst>
          </p:nvPr>
        </p:nvSpPr>
        <p:spPr>
          <a:xfrm>
            <a:off x="7872686" y="4200996"/>
            <a:ext cx="3525290" cy="628650"/>
          </a:xfrm>
          <a:prstGeom prst="rect">
            <a:avLst/>
          </a:prstGeom>
        </p:spPr>
        <p:txBody>
          <a:bodyPr vert="horz" wrap="square" lIns="0" tIns="0" rIns="0" bIns="0" rtlCol="0" anchor="ctr" anchorCtr="0">
            <a:noAutofit/>
          </a:bodyPr>
          <a:lstStyle/>
          <a:p>
            <a:pPr algn="l">
              <a:lnSpc>
                <a:spcPct val="120000"/>
              </a:lnSpc>
            </a:pPr>
            <a:r>
              <a:rPr lang="en-US" sz="2400" b="1">
                <a:solidFill>
                  <a:schemeClr val="accent6">
                    <a:alpha val="100000"/>
                  </a:schemeClr>
                </a:solidFill>
                <a:latin typeface="Noto Sans SC" panose="020B0200000000000000" charset="-122"/>
                <a:ea typeface="Noto Sans SC" panose="020B0200000000000000" charset="-122"/>
                <a:cs typeface="Noto Sans SC" panose="020B0200000000000000" charset="-122"/>
              </a:rPr>
              <a:t>大数据核查方式</a:t>
            </a:r>
            <a:endParaRPr lang="en-US" sz="2400" b="1">
              <a:solidFill>
                <a:schemeClr val="accent6">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8" name="TextBox 18"/>
          <p:cNvSpPr txBox="1"/>
          <p:nvPr>
            <p:custDataLst>
              <p:tags r:id="rId17"/>
            </p:custDataLst>
          </p:nvPr>
        </p:nvSpPr>
        <p:spPr>
          <a:xfrm>
            <a:off x="7016625" y="4122707"/>
            <a:ext cx="806942" cy="785229"/>
          </a:xfrm>
          <a:prstGeom prst="rect">
            <a:avLst/>
          </a:prstGeom>
        </p:spPr>
        <p:txBody>
          <a:bodyPr vert="horz" wrap="square" lIns="0" tIns="0" rIns="0" bIns="0" rtlCol="0" anchor="ctr" anchorCtr="0">
            <a:normAutofit/>
          </a:bodyPr>
          <a:lstStyle/>
          <a:p>
            <a:pPr algn="ctr">
              <a:lnSpc>
                <a:spcPct val="120000"/>
              </a:lnSpc>
            </a:pPr>
            <a:r>
              <a:rPr lang="en-US" sz="3000" b="1">
                <a:solidFill>
                  <a:schemeClr val="accent6">
                    <a:alpha val="100000"/>
                  </a:schemeClr>
                </a:solidFill>
                <a:latin typeface="Noto Sans SC" panose="020B0200000000000000" charset="-122"/>
                <a:ea typeface="Noto Sans SC" panose="020B0200000000000000" charset="-122"/>
                <a:cs typeface="Noto Sans SC" panose="020B0200000000000000" charset="-122"/>
              </a:rPr>
              <a:t>07</a:t>
            </a:r>
            <a:endParaRPr lang="en-US" sz="3000" b="1">
              <a:solidFill>
                <a:schemeClr val="accent6">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5316538" y="1567945"/>
            <a:ext cx="6096000" cy="400050"/>
          </a:xfrm>
          <a:prstGeom prst="rect">
            <a:avLst/>
          </a:prstGeom>
        </p:spPr>
        <p:txBody>
          <a:bodyPr vert="horz" wrap="square" lIns="114300" tIns="57150" rIns="114300" bIns="57150" rtlCol="0" anchor="b" anchorCtr="0">
            <a:noAutofit/>
          </a:bodyPr>
          <a:lstStyle/>
          <a:p>
            <a:pPr>
              <a:lnSpc>
                <a:spcPct val="77000"/>
              </a:lnSpc>
              <a:spcBef>
                <a:spcPts val="450"/>
              </a:spcBef>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优化认定工作原则</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nvSpPr>
        <p:spPr>
          <a:xfrm>
            <a:off x="5316538" y="1997141"/>
            <a:ext cx="6096000" cy="985383"/>
          </a:xfrm>
          <a:prstGeom prst="rect">
            <a:avLst/>
          </a:prstGeom>
        </p:spPr>
        <p:txBody>
          <a:bodyPr vert="horz" wrap="square" lIns="114300" tIns="57150" rIns="114300" bIns="57150" rtlCol="0" anchor="t"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将“也要通过定性分析修正量化结果”修改为“又要通过准确、全面地了解学生的实际情况定性分析修正认定结果”，明确为修正认定结果，使政策语义更加清晰、指向更为准确。</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nvSpPr>
        <p:spPr>
          <a:xfrm>
            <a:off x="5344099" y="3218179"/>
            <a:ext cx="6096000" cy="400050"/>
          </a:xfrm>
          <a:prstGeom prst="rect">
            <a:avLst/>
          </a:prstGeom>
        </p:spPr>
        <p:txBody>
          <a:bodyPr vert="horz" wrap="square" lIns="114300" tIns="57150" rIns="114300" bIns="57150" rtlCol="0" anchor="b" anchorCtr="0">
            <a:noAutofit/>
          </a:bodyPr>
          <a:lstStyle/>
          <a:p>
            <a:pPr>
              <a:lnSpc>
                <a:spcPct val="77000"/>
              </a:lnSpc>
              <a:spcBef>
                <a:spcPts val="450"/>
              </a:spcBef>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调整申请结合原则</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nvSpPr>
        <p:spPr>
          <a:xfrm>
            <a:off x="5344099" y="3647375"/>
            <a:ext cx="6096000" cy="1078532"/>
          </a:xfrm>
          <a:prstGeom prst="rect">
            <a:avLst/>
          </a:prstGeom>
        </p:spPr>
        <p:txBody>
          <a:bodyPr vert="horz" wrap="square" lIns="114300" tIns="57150" rIns="114300" bIns="57150" rtlCol="0" anchor="t"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将旧办法中“积极引导与自愿申请相结合”的原则，调整为“坚持主动服务与自愿申请相结合”，标志着工作理念实现了从“管理”到“服务”的重大转变。</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TextBox 7"/>
          <p:cNvSpPr txBox="1"/>
          <p:nvPr/>
        </p:nvSpPr>
        <p:spPr>
          <a:xfrm>
            <a:off x="5371661" y="4868412"/>
            <a:ext cx="6096000" cy="400050"/>
          </a:xfrm>
          <a:prstGeom prst="rect">
            <a:avLst/>
          </a:prstGeom>
        </p:spPr>
        <p:txBody>
          <a:bodyPr vert="horz" wrap="square" lIns="114300" tIns="57150" rIns="114300" bIns="57150" rtlCol="0" anchor="b" anchorCtr="0">
            <a:noAutofit/>
          </a:bodyPr>
          <a:lstStyle/>
          <a:p>
            <a:pPr>
              <a:lnSpc>
                <a:spcPct val="77000"/>
              </a:lnSpc>
              <a:spcBef>
                <a:spcPts val="450"/>
              </a:spcBef>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精准资助理念升级</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TextBox 8"/>
          <p:cNvSpPr txBox="1"/>
          <p:nvPr/>
        </p:nvSpPr>
        <p:spPr>
          <a:xfrm>
            <a:off x="5371661" y="5288084"/>
            <a:ext cx="6096000" cy="1051918"/>
          </a:xfrm>
          <a:prstGeom prst="rect">
            <a:avLst/>
          </a:prstGeom>
        </p:spPr>
        <p:txBody>
          <a:bodyPr vert="horz" wrap="square" lIns="114300" tIns="57150" rIns="114300" bIns="57150" rtlCol="0" anchor="t"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主动服务特殊群体，实现“免申即享”；尊重其他学生意愿，充分体现精准资助与应助尽助理念；免申即享后续将详细讲解，敬请期待。</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TextBox 9"/>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修改了认定的基本原则</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grpSp>
        <p:nvGrpSpPr>
          <p:cNvPr id="28" name="组合 27" descr="7b0a202020202274657874626f78223a2022220a7d0a"/>
          <p:cNvGrpSpPr/>
          <p:nvPr/>
        </p:nvGrpSpPr>
        <p:grpSpPr>
          <a:xfrm>
            <a:off x="381000" y="1447165"/>
            <a:ext cx="4831715" cy="3901440"/>
            <a:chOff x="5445" y="3367"/>
            <a:chExt cx="8511" cy="4083"/>
          </a:xfrm>
        </p:grpSpPr>
        <p:sp>
          <p:nvSpPr>
            <p:cNvPr id="17" name="矩形 16"/>
            <p:cNvSpPr/>
            <p:nvPr/>
          </p:nvSpPr>
          <p:spPr>
            <a:xfrm>
              <a:off x="5454" y="3752"/>
              <a:ext cx="8503" cy="3313"/>
            </a:xfrm>
            <a:prstGeom prst="rect">
              <a:avLst/>
            </a:prstGeom>
            <a:solidFill>
              <a:srgbClr val="FFF5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grpSp>
          <p:nvGrpSpPr>
            <p:cNvPr id="19" name="组合 18"/>
            <p:cNvGrpSpPr/>
            <p:nvPr/>
          </p:nvGrpSpPr>
          <p:grpSpPr>
            <a:xfrm>
              <a:off x="5445" y="3367"/>
              <a:ext cx="8402" cy="302"/>
              <a:chOff x="5445" y="3367"/>
              <a:chExt cx="8402" cy="302"/>
            </a:xfrm>
          </p:grpSpPr>
          <p:sp>
            <p:nvSpPr>
              <p:cNvPr id="20" name="矩形 19"/>
              <p:cNvSpPr/>
              <p:nvPr/>
            </p:nvSpPr>
            <p:spPr>
              <a:xfrm>
                <a:off x="5445" y="3493"/>
                <a:ext cx="7075" cy="50"/>
              </a:xfrm>
              <a:prstGeom prst="rect">
                <a:avLst/>
              </a:prstGeom>
              <a:solidFill>
                <a:srgbClr val="DF2F3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grpSp>
            <p:nvGrpSpPr>
              <p:cNvPr id="21" name="组合 20"/>
              <p:cNvGrpSpPr/>
              <p:nvPr/>
            </p:nvGrpSpPr>
            <p:grpSpPr>
              <a:xfrm rot="0">
                <a:off x="12711" y="3367"/>
                <a:ext cx="1136" cy="302"/>
                <a:chOff x="4708" y="3375"/>
                <a:chExt cx="639" cy="170"/>
              </a:xfrm>
            </p:grpSpPr>
            <p:pic>
              <p:nvPicPr>
                <p:cNvPr id="22" name="图片 21" descr="五角星"/>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8" y="3375"/>
                  <a:ext cx="170" cy="170"/>
                </a:xfrm>
                <a:prstGeom prst="rect">
                  <a:avLst/>
                </a:prstGeom>
              </p:spPr>
            </p:pic>
            <p:pic>
              <p:nvPicPr>
                <p:cNvPr id="23" name="图片 22" descr="五角星"/>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43" y="3375"/>
                  <a:ext cx="170" cy="170"/>
                </a:xfrm>
                <a:prstGeom prst="rect">
                  <a:avLst/>
                </a:prstGeom>
              </p:spPr>
            </p:pic>
            <p:pic>
              <p:nvPicPr>
                <p:cNvPr id="24" name="图片 23" descr="五角星"/>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7" y="3375"/>
                  <a:ext cx="170" cy="170"/>
                </a:xfrm>
                <a:prstGeom prst="rect">
                  <a:avLst/>
                </a:prstGeom>
              </p:spPr>
            </p:pic>
          </p:grpSp>
        </p:grpSp>
        <p:grpSp>
          <p:nvGrpSpPr>
            <p:cNvPr id="25" name="组合 24"/>
            <p:cNvGrpSpPr/>
            <p:nvPr/>
          </p:nvGrpSpPr>
          <p:grpSpPr>
            <a:xfrm>
              <a:off x="5538" y="7148"/>
              <a:ext cx="8418" cy="302"/>
              <a:chOff x="5538" y="7148"/>
              <a:chExt cx="8418" cy="302"/>
            </a:xfrm>
          </p:grpSpPr>
          <p:grpSp>
            <p:nvGrpSpPr>
              <p:cNvPr id="26" name="组合 25"/>
              <p:cNvGrpSpPr/>
              <p:nvPr/>
            </p:nvGrpSpPr>
            <p:grpSpPr>
              <a:xfrm rot="0">
                <a:off x="5538" y="7148"/>
                <a:ext cx="1156" cy="302"/>
                <a:chOff x="5311" y="3375"/>
                <a:chExt cx="650" cy="170"/>
              </a:xfrm>
            </p:grpSpPr>
            <p:pic>
              <p:nvPicPr>
                <p:cNvPr id="27" name="图片 26" descr="五角星"/>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1" y="3375"/>
                  <a:ext cx="170" cy="170"/>
                </a:xfrm>
                <a:prstGeom prst="rect">
                  <a:avLst/>
                </a:prstGeom>
              </p:spPr>
            </p:pic>
            <p:pic>
              <p:nvPicPr>
                <p:cNvPr id="29" name="图片 28" descr="五角星"/>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1" y="3375"/>
                  <a:ext cx="170" cy="170"/>
                </a:xfrm>
                <a:prstGeom prst="rect">
                  <a:avLst/>
                </a:prstGeom>
              </p:spPr>
            </p:pic>
            <p:pic>
              <p:nvPicPr>
                <p:cNvPr id="30" name="图片 29" descr="五角星"/>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91" y="3375"/>
                  <a:ext cx="170" cy="170"/>
                </a:xfrm>
                <a:prstGeom prst="rect">
                  <a:avLst/>
                </a:prstGeom>
              </p:spPr>
            </p:pic>
          </p:grpSp>
          <p:sp>
            <p:nvSpPr>
              <p:cNvPr id="31" name="矩形 30"/>
              <p:cNvSpPr/>
              <p:nvPr/>
            </p:nvSpPr>
            <p:spPr>
              <a:xfrm>
                <a:off x="6882" y="7274"/>
                <a:ext cx="7075" cy="50"/>
              </a:xfrm>
              <a:prstGeom prst="rect">
                <a:avLst/>
              </a:prstGeom>
              <a:solidFill>
                <a:srgbClr val="DF2F3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p>
                <a:pPr algn="ctr"/>
                <a:endParaRPr lang="zh-CN" altLang="en-US"/>
              </a:p>
            </p:txBody>
          </p:sp>
        </p:grpSp>
        <p:sp>
          <p:nvSpPr>
            <p:cNvPr id="32" name="文本框 31"/>
            <p:cNvSpPr txBox="1"/>
            <p:nvPr>
              <p:custDataLst>
                <p:tags r:id="rId4"/>
              </p:custDataLst>
            </p:nvPr>
          </p:nvSpPr>
          <p:spPr>
            <a:xfrm>
              <a:off x="6037" y="3752"/>
              <a:ext cx="7337" cy="3312"/>
            </a:xfrm>
            <a:prstGeom prst="rect">
              <a:avLst/>
            </a:prstGeom>
            <a:noFill/>
          </p:spPr>
          <p:txBody>
            <a:bodyPr wrap="square" rtlCol="0" anchor="ctr" anchorCtr="0">
              <a:normAutofit fontScale="70000"/>
            </a:bodyPr>
            <a:p>
              <a:pPr indent="0" algn="just" fontAlgn="ctr">
                <a:lnSpc>
                  <a:spcPct val="150000"/>
                </a:lnSpc>
                <a:spcBef>
                  <a:spcPts val="0"/>
                </a:spcBef>
                <a:spcAft>
                  <a:spcPts val="0"/>
                </a:spcAft>
              </a:pPr>
              <a:r>
                <a:rPr lang="zh-CN" altLang="en-US" sz="1400">
                  <a:sym typeface="+mn-ea"/>
                </a:rPr>
                <a:t>第三条</a:t>
              </a:r>
              <a:r>
                <a:rPr lang="en-US" altLang="zh-CN" sz="1400">
                  <a:sym typeface="+mn-ea"/>
                </a:rPr>
                <a:t>  </a:t>
              </a:r>
              <a:r>
                <a:rPr lang="zh-CN" altLang="en-US" sz="1400">
                  <a:sym typeface="+mn-ea"/>
                </a:rPr>
                <a:t>家庭经济困难学生认定工作遵循下列基本原则：</a:t>
              </a:r>
              <a:endParaRPr lang="zh-CN" altLang="en-US" sz="1400"/>
            </a:p>
            <a:p>
              <a:pPr indent="0" algn="just" fontAlgn="ctr">
                <a:lnSpc>
                  <a:spcPct val="150000"/>
                </a:lnSpc>
                <a:spcBef>
                  <a:spcPts val="0"/>
                </a:spcBef>
                <a:spcAft>
                  <a:spcPts val="0"/>
                </a:spcAft>
              </a:pPr>
              <a:r>
                <a:rPr lang="en-US" altLang="zh-CN" sz="1400">
                  <a:sym typeface="+mn-ea"/>
                </a:rPr>
                <a:t>    </a:t>
              </a:r>
              <a:r>
                <a:rPr lang="zh-CN" altLang="en-US" sz="1400">
                  <a:sym typeface="+mn-ea"/>
                </a:rPr>
                <a:t>（一）坚持实事求是、客观公平。认定家庭经济困难学生以学生家庭经济状况为主要认定依据，认定标准和尺度要统一，确保公平公正。</a:t>
              </a:r>
              <a:endParaRPr lang="zh-CN" altLang="en-US" sz="1400"/>
            </a:p>
            <a:p>
              <a:pPr indent="0" algn="just" fontAlgn="ctr">
                <a:lnSpc>
                  <a:spcPct val="150000"/>
                </a:lnSpc>
                <a:spcBef>
                  <a:spcPts val="0"/>
                </a:spcBef>
                <a:spcAft>
                  <a:spcPts val="0"/>
                </a:spcAft>
              </a:pPr>
              <a:r>
                <a:rPr lang="zh-CN" altLang="en-US" sz="1400">
                  <a:sym typeface="+mn-ea"/>
                </a:rPr>
                <a:t>（二）坚持定量评价与定性评价相结合。既要依据家庭经济困难学生认定量化指标体系进行定量评价，</a:t>
              </a:r>
              <a:r>
                <a:rPr lang="zh-CN" altLang="en-US" sz="1400" b="1">
                  <a:solidFill>
                    <a:srgbClr val="FF0000"/>
                  </a:solidFill>
                  <a:sym typeface="+mn-ea"/>
                </a:rPr>
                <a:t>又要通过准确、全面地了解学生的实际情况定性分析修正认定结果。</a:t>
              </a:r>
              <a:endParaRPr lang="zh-CN" altLang="en-US" sz="1400" b="1">
                <a:solidFill>
                  <a:srgbClr val="FF0000"/>
                </a:solidFill>
              </a:endParaRPr>
            </a:p>
            <a:p>
              <a:pPr indent="0" algn="just" fontAlgn="ctr">
                <a:lnSpc>
                  <a:spcPct val="150000"/>
                </a:lnSpc>
                <a:spcBef>
                  <a:spcPts val="0"/>
                </a:spcBef>
                <a:spcAft>
                  <a:spcPts val="0"/>
                </a:spcAft>
              </a:pPr>
              <a:r>
                <a:rPr lang="zh-CN" altLang="en-US" sz="1400">
                  <a:sym typeface="+mn-ea"/>
                </a:rPr>
                <a:t>（三）坚持公开透明与保护隐私相结合。既要做到认定内容、程序、方法等公开透明，也要尊重和保护学生隐私，严禁让学生当众诉苦、互相比困。</a:t>
              </a:r>
              <a:endParaRPr lang="zh-CN" altLang="en-US" sz="1400"/>
            </a:p>
            <a:p>
              <a:pPr indent="0" algn="just" fontAlgn="ctr">
                <a:lnSpc>
                  <a:spcPct val="150000"/>
                </a:lnSpc>
                <a:spcBef>
                  <a:spcPts val="0"/>
                </a:spcBef>
                <a:spcAft>
                  <a:spcPts val="0"/>
                </a:spcAft>
              </a:pPr>
              <a:r>
                <a:rPr lang="zh-CN" altLang="en-US" sz="1400">
                  <a:sym typeface="+mn-ea"/>
                </a:rPr>
                <a:t>（四）坚持</a:t>
              </a:r>
              <a:r>
                <a:rPr lang="zh-CN" altLang="en-US" sz="1400" b="1">
                  <a:solidFill>
                    <a:srgbClr val="FF0000"/>
                  </a:solidFill>
                  <a:sym typeface="+mn-ea"/>
                </a:rPr>
                <a:t>主动服务</a:t>
              </a:r>
              <a:r>
                <a:rPr lang="zh-CN" altLang="en-US" sz="1400">
                  <a:sym typeface="+mn-ea"/>
                </a:rPr>
                <a:t>与自愿申请相结合。</a:t>
              </a:r>
              <a:r>
                <a:rPr lang="zh-CN" altLang="en-US" sz="1400" b="1">
                  <a:solidFill>
                    <a:srgbClr val="FF0000"/>
                  </a:solidFill>
                  <a:latin typeface="黑体" panose="02010609060101010101" charset="-122"/>
                  <a:ea typeface="黑体" panose="02010609060101010101" charset="-122"/>
                  <a:cs typeface="黑体" panose="02010609060101010101" charset="-122"/>
                  <a:sym typeface="+mn-ea"/>
                </a:rPr>
                <a:t>对符合条件的特殊群体学生，通过主动比对、精准识别，实现</a:t>
              </a:r>
              <a:r>
                <a:rPr lang="en-US" altLang="zh-CN" sz="14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1400" b="1">
                  <a:solidFill>
                    <a:srgbClr val="FF0000"/>
                  </a:solidFill>
                  <a:latin typeface="黑体" panose="02010609060101010101" charset="-122"/>
                  <a:ea typeface="黑体" panose="02010609060101010101" charset="-122"/>
                  <a:cs typeface="黑体" panose="02010609060101010101" charset="-122"/>
                  <a:sym typeface="+mn-ea"/>
                </a:rPr>
                <a:t>免申即享</a:t>
              </a:r>
              <a:r>
                <a:rPr lang="en-US" altLang="zh-CN" sz="14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1400" b="1">
                  <a:solidFill>
                    <a:srgbClr val="FF0000"/>
                  </a:solidFill>
                  <a:latin typeface="黑体" panose="02010609060101010101" charset="-122"/>
                  <a:ea typeface="黑体" panose="02010609060101010101" charset="-122"/>
                  <a:cs typeface="黑体" panose="02010609060101010101" charset="-122"/>
                  <a:sym typeface="+mn-ea"/>
                </a:rPr>
                <a:t>；对其他学生</a:t>
              </a:r>
              <a:r>
                <a:rPr lang="zh-CN" altLang="en-US" sz="1400">
                  <a:sym typeface="+mn-ea"/>
                </a:rPr>
                <a:t>，充分尊重个人意愿，遵循自愿申请的原则，积极引导其如实反映家庭经济困难情况，主动利用国家资助完成学业</a:t>
              </a:r>
              <a:r>
                <a:rPr lang="zh-CN" altLang="en-US" sz="1400" dirty="0">
                  <a:latin typeface="微软雅黑" panose="020B0503020204020204" charset="-122"/>
                  <a:ea typeface="微软雅黑" panose="020B0503020204020204" charset="-122"/>
                  <a:sym typeface="+mn-ea"/>
                </a:rPr>
                <a:t>。</a:t>
              </a:r>
              <a:endParaRPr lang="zh-CN" altLang="en-US" sz="1400" dirty="0">
                <a:solidFill>
                  <a:srgbClr val="000000"/>
                </a:solidFill>
                <a:latin typeface="微软雅黑" panose="020B0503020204020204" charset="-122"/>
                <a:ea typeface="微软雅黑" panose="020B0503020204020204" charset="-122"/>
                <a:sym typeface="+mn-ea"/>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明确各部门职责</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AutoShape 5"/>
          <p:cNvSpPr/>
          <p:nvPr/>
        </p:nvSpPr>
        <p:spPr>
          <a:xfrm>
            <a:off x="7849473" y="1413759"/>
            <a:ext cx="3725999" cy="2129142"/>
          </a:xfrm>
          <a:prstGeom prst="rect">
            <a:avLst/>
          </a:prstGeom>
          <a:solidFill>
            <a:schemeClr val="lt2">
              <a:alpha val="100000"/>
            </a:schemeClr>
          </a:solidFill>
        </p:spPr>
      </p:sp>
      <p:sp>
        <p:nvSpPr>
          <p:cNvPr id="6" name="AutoShape 6"/>
          <p:cNvSpPr/>
          <p:nvPr/>
        </p:nvSpPr>
        <p:spPr>
          <a:xfrm>
            <a:off x="3952581" y="3730249"/>
            <a:ext cx="3725999" cy="2129142"/>
          </a:xfrm>
          <a:prstGeom prst="rect">
            <a:avLst/>
          </a:prstGeom>
          <a:solidFill>
            <a:schemeClr val="lt2">
              <a:alpha val="100000"/>
            </a:schemeClr>
          </a:solidFill>
        </p:spPr>
      </p:sp>
      <p:sp>
        <p:nvSpPr>
          <p:cNvPr id="7" name="AutoShape 7"/>
          <p:cNvSpPr/>
          <p:nvPr/>
        </p:nvSpPr>
        <p:spPr>
          <a:xfrm>
            <a:off x="3952581" y="1412707"/>
            <a:ext cx="3725999" cy="2129142"/>
          </a:xfrm>
          <a:prstGeom prst="rect">
            <a:avLst/>
          </a:prstGeom>
          <a:solidFill>
            <a:schemeClr val="accent1">
              <a:alpha val="10000"/>
            </a:schemeClr>
          </a:solidFill>
        </p:spPr>
      </p:sp>
      <p:sp>
        <p:nvSpPr>
          <p:cNvPr id="8" name="AutoShape 8"/>
          <p:cNvSpPr/>
          <p:nvPr/>
        </p:nvSpPr>
        <p:spPr>
          <a:xfrm>
            <a:off x="3952581" y="1412707"/>
            <a:ext cx="3725999" cy="53229"/>
          </a:xfrm>
          <a:prstGeom prst="rect">
            <a:avLst/>
          </a:prstGeom>
          <a:solidFill>
            <a:schemeClr val="accent1">
              <a:alpha val="100000"/>
            </a:schemeClr>
          </a:solidFill>
        </p:spPr>
      </p:sp>
      <p:sp>
        <p:nvSpPr>
          <p:cNvPr id="9" name="AutoShape 9"/>
          <p:cNvSpPr/>
          <p:nvPr/>
        </p:nvSpPr>
        <p:spPr>
          <a:xfrm>
            <a:off x="4099978" y="1672358"/>
            <a:ext cx="3431205" cy="481351"/>
          </a:xfrm>
          <a:prstGeom prst="rect">
            <a:avLst/>
          </a:prstGeom>
          <a:noFill/>
        </p:spPr>
        <p:txBody>
          <a:bodyPr vert="horz" wrap="square" lIns="95250" tIns="45720" rIns="91440" bIns="45720" rtlCol="0" anchor="t" anchorCtr="1">
            <a:noAutofit/>
          </a:bodyPr>
          <a:lstStyle/>
          <a:p>
            <a:pPr algn="l">
              <a:defRPr/>
            </a:pPr>
            <a:r>
              <a:rPr lang="en-US" sz="2325" b="1">
                <a:solidFill>
                  <a:schemeClr val="dk1">
                    <a:alpha val="100000"/>
                  </a:schemeClr>
                </a:solidFill>
                <a:latin typeface="Noto Sans SC" panose="020B0200000000000000" charset="-122"/>
                <a:ea typeface="Noto Sans SC" panose="020B0200000000000000" charset="-122"/>
                <a:cs typeface="Noto Sans SC" panose="020B0200000000000000" charset="-122"/>
              </a:rPr>
              <a:t>明确统筹指导部门</a:t>
            </a:r>
            <a:endParaRPr lang="en-US" sz="1100"/>
          </a:p>
        </p:txBody>
      </p:sp>
      <p:sp>
        <p:nvSpPr>
          <p:cNvPr id="10" name="TextBox 10"/>
          <p:cNvSpPr txBox="1"/>
          <p:nvPr/>
        </p:nvSpPr>
        <p:spPr>
          <a:xfrm>
            <a:off x="4114583" y="2155822"/>
            <a:ext cx="3431205" cy="1270638"/>
          </a:xfrm>
          <a:prstGeom prst="rect">
            <a:avLst/>
          </a:prstGeom>
        </p:spPr>
        <p:txBody>
          <a:bodyPr vert="horz" wrap="square" lIns="95250" tIns="57150" rIns="57150" bIns="57150" rtlCol="0" anchor="t" anchorCtr="0">
            <a:noAutofit/>
          </a:bodyPr>
          <a:lstStyle/>
          <a:p>
            <a:pPr algn="l">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市教育局和市人力资源和社会保障局负责依据工作职能，对全市各级各类学校的家庭经济困难学生认定工作进行政策指导和宏观管理，发挥“总指挥”作用。</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AutoShape 11"/>
          <p:cNvSpPr/>
          <p:nvPr/>
        </p:nvSpPr>
        <p:spPr>
          <a:xfrm>
            <a:off x="4099978" y="3809821"/>
            <a:ext cx="3431205" cy="481351"/>
          </a:xfrm>
          <a:prstGeom prst="rect">
            <a:avLst/>
          </a:prstGeom>
          <a:noFill/>
        </p:spPr>
        <p:txBody>
          <a:bodyPr vert="horz" wrap="square" lIns="95250" tIns="45720" rIns="91440" bIns="45720" rtlCol="0" anchor="t" anchorCtr="1">
            <a:noAutofit/>
          </a:bodyPr>
          <a:lstStyle/>
          <a:p>
            <a:pPr algn="l">
              <a:defRPr/>
            </a:pPr>
            <a:r>
              <a:rPr lang="en-US" sz="2325" b="1">
                <a:solidFill>
                  <a:schemeClr val="dk1">
                    <a:alpha val="100000"/>
                  </a:schemeClr>
                </a:solidFill>
                <a:latin typeface="Noto Sans SC" panose="020B0200000000000000" charset="-122"/>
                <a:ea typeface="Noto Sans SC" panose="020B0200000000000000" charset="-122"/>
                <a:cs typeface="Noto Sans SC" panose="020B0200000000000000" charset="-122"/>
              </a:rPr>
              <a:t>核心要求与重大意义</a:t>
            </a:r>
            <a:endParaRPr lang="en-US" sz="1100"/>
          </a:p>
        </p:txBody>
      </p:sp>
      <p:sp>
        <p:nvSpPr>
          <p:cNvPr id="12" name="TextBox 12"/>
          <p:cNvSpPr txBox="1"/>
          <p:nvPr/>
        </p:nvSpPr>
        <p:spPr>
          <a:xfrm>
            <a:off x="4099978" y="4470242"/>
            <a:ext cx="3431205" cy="1276624"/>
          </a:xfrm>
          <a:prstGeom prst="rect">
            <a:avLst/>
          </a:prstGeom>
        </p:spPr>
        <p:txBody>
          <a:bodyPr vert="horz" wrap="square" lIns="95250" tIns="57150" rIns="57150" bIns="57150" rtlCol="0" anchor="t" anchorCtr="0">
            <a:noAutofit/>
          </a:bodyPr>
          <a:lstStyle/>
          <a:p>
            <a:pPr algn="l">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各部门需及时准确提供数据，显著区别旧办法；原则上不要求提交纸质证明，减轻负担；数据仅用于认定，严格保密；共同守护信息安全，确保无虞。</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AutoShape 13"/>
          <p:cNvSpPr/>
          <p:nvPr/>
        </p:nvSpPr>
        <p:spPr>
          <a:xfrm>
            <a:off x="7996869" y="1672358"/>
            <a:ext cx="3431205" cy="481351"/>
          </a:xfrm>
          <a:prstGeom prst="rect">
            <a:avLst/>
          </a:prstGeom>
          <a:noFill/>
        </p:spPr>
        <p:txBody>
          <a:bodyPr vert="horz" wrap="square" lIns="95250" tIns="45720" rIns="91440" bIns="45720" rtlCol="0" anchor="t" anchorCtr="1">
            <a:noAutofit/>
          </a:bodyPr>
          <a:lstStyle/>
          <a:p>
            <a:pPr algn="l">
              <a:defRPr/>
            </a:pPr>
            <a:r>
              <a:rPr lang="en-US" sz="2325" b="1">
                <a:solidFill>
                  <a:schemeClr val="dk1">
                    <a:alpha val="100000"/>
                  </a:schemeClr>
                </a:solidFill>
                <a:latin typeface="Noto Sans SC" panose="020B0200000000000000" charset="-122"/>
                <a:ea typeface="Noto Sans SC" panose="020B0200000000000000" charset="-122"/>
                <a:cs typeface="Noto Sans SC" panose="020B0200000000000000" charset="-122"/>
              </a:rPr>
              <a:t>数据提供部门</a:t>
            </a:r>
            <a:endParaRPr lang="en-US" sz="1100"/>
          </a:p>
        </p:txBody>
      </p:sp>
      <p:sp>
        <p:nvSpPr>
          <p:cNvPr id="14" name="TextBox 14"/>
          <p:cNvSpPr txBox="1"/>
          <p:nvPr/>
        </p:nvSpPr>
        <p:spPr>
          <a:xfrm>
            <a:off x="7996869" y="2110737"/>
            <a:ext cx="3431205" cy="1270638"/>
          </a:xfrm>
          <a:prstGeom prst="rect">
            <a:avLst/>
          </a:prstGeom>
        </p:spPr>
        <p:txBody>
          <a:bodyPr vert="horz" wrap="square" lIns="95250" tIns="57150" rIns="57150" bIns="57150" rtlCol="0" anchor="t" anchorCtr="0">
            <a:noAutofit/>
          </a:bodyPr>
          <a:lstStyle/>
          <a:p>
            <a:pPr algn="l">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市民政局、农业农村局、退役军人事务局、公安局和残联共同构成权威数据共享池，各部门职责明确，数据提供范围扩大，体现社会救助和优抚政策的最新进展。</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8" name="文本框 17"/>
          <p:cNvSpPr txBox="1"/>
          <p:nvPr>
            <p:custDataLst>
              <p:tags r:id="rId2"/>
            </p:custDataLst>
          </p:nvPr>
        </p:nvSpPr>
        <p:spPr>
          <a:xfrm>
            <a:off x="4384675" y="481965"/>
            <a:ext cx="2861310" cy="3592195"/>
          </a:xfrm>
          <a:prstGeom prst="rect">
            <a:avLst/>
          </a:prstGeom>
          <a:noFill/>
        </p:spPr>
        <p:txBody>
          <a:bodyPr wrap="square" rtlCol="0" anchor="ctr" anchorCtr="0">
            <a:normAutofit/>
          </a:bodyPr>
          <a:p>
            <a:pPr indent="0" algn="just" fontAlgn="ctr">
              <a:lnSpc>
                <a:spcPct val="150000"/>
              </a:lnSpc>
              <a:spcBef>
                <a:spcPts val="0"/>
              </a:spcBef>
              <a:spcAft>
                <a:spcPts val="0"/>
              </a:spcAft>
            </a:pPr>
            <a:endParaRPr lang="zh-CN" altLang="en-US" sz="1500" dirty="0">
              <a:solidFill>
                <a:srgbClr val="000000"/>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3" name="组合 22"/>
          <p:cNvGrpSpPr/>
          <p:nvPr/>
        </p:nvGrpSpPr>
        <p:grpSpPr>
          <a:xfrm>
            <a:off x="799465" y="1400175"/>
            <a:ext cx="2672080" cy="4174490"/>
            <a:chOff x="653" y="2266"/>
            <a:chExt cx="4208" cy="6574"/>
          </a:xfrm>
        </p:grpSpPr>
        <p:grpSp>
          <p:nvGrpSpPr>
            <p:cNvPr id="123" name="组合 122"/>
            <p:cNvGrpSpPr/>
            <p:nvPr/>
          </p:nvGrpSpPr>
          <p:grpSpPr>
            <a:xfrm rot="0">
              <a:off x="653" y="2266"/>
              <a:ext cx="4209" cy="6575"/>
              <a:chOff x="4852988" y="1263650"/>
              <a:chExt cx="2493963" cy="4327526"/>
            </a:xfrm>
          </p:grpSpPr>
          <p:sp>
            <p:nvSpPr>
              <p:cNvPr id="102" name="Freeform 86"/>
              <p:cNvSpPr/>
              <p:nvPr/>
            </p:nvSpPr>
            <p:spPr bwMode="auto">
              <a:xfrm>
                <a:off x="4886326" y="1331913"/>
                <a:ext cx="2406650" cy="285750"/>
              </a:xfrm>
              <a:custGeom>
                <a:avLst/>
                <a:gdLst>
                  <a:gd name="T0" fmla="*/ 639 w 639"/>
                  <a:gd name="T1" fmla="*/ 76 h 76"/>
                  <a:gd name="T2" fmla="*/ 639 w 639"/>
                  <a:gd name="T3" fmla="*/ 73 h 76"/>
                  <a:gd name="T4" fmla="*/ 427 w 639"/>
                  <a:gd name="T5" fmla="*/ 75 h 76"/>
                  <a:gd name="T6" fmla="*/ 221 w 639"/>
                  <a:gd name="T7" fmla="*/ 73 h 76"/>
                  <a:gd name="T8" fmla="*/ 2 w 639"/>
                  <a:gd name="T9" fmla="*/ 76 h 76"/>
                  <a:gd name="T10" fmla="*/ 0 w 639"/>
                  <a:gd name="T11" fmla="*/ 76 h 76"/>
                  <a:gd name="T12" fmla="*/ 12 w 639"/>
                  <a:gd name="T13" fmla="*/ 6 h 76"/>
                  <a:gd name="T14" fmla="*/ 630 w 639"/>
                  <a:gd name="T15" fmla="*/ 6 h 76"/>
                  <a:gd name="T16" fmla="*/ 639 w 63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9" h="76">
                    <a:moveTo>
                      <a:pt x="639" y="76"/>
                    </a:moveTo>
                    <a:cubicBezTo>
                      <a:pt x="639" y="73"/>
                      <a:pt x="639" y="73"/>
                      <a:pt x="639" y="73"/>
                    </a:cubicBezTo>
                    <a:cubicBezTo>
                      <a:pt x="639" y="73"/>
                      <a:pt x="463" y="75"/>
                      <a:pt x="427" y="75"/>
                    </a:cubicBezTo>
                    <a:cubicBezTo>
                      <a:pt x="391" y="75"/>
                      <a:pt x="257" y="72"/>
                      <a:pt x="221" y="73"/>
                    </a:cubicBezTo>
                    <a:cubicBezTo>
                      <a:pt x="186" y="74"/>
                      <a:pt x="2" y="76"/>
                      <a:pt x="2" y="76"/>
                    </a:cubicBezTo>
                    <a:cubicBezTo>
                      <a:pt x="0" y="76"/>
                      <a:pt x="0" y="76"/>
                      <a:pt x="0" y="76"/>
                    </a:cubicBezTo>
                    <a:cubicBezTo>
                      <a:pt x="2" y="37"/>
                      <a:pt x="5" y="8"/>
                      <a:pt x="12" y="6"/>
                    </a:cubicBezTo>
                    <a:cubicBezTo>
                      <a:pt x="39" y="0"/>
                      <a:pt x="613" y="6"/>
                      <a:pt x="630" y="6"/>
                    </a:cubicBezTo>
                    <a:cubicBezTo>
                      <a:pt x="637" y="5"/>
                      <a:pt x="636" y="37"/>
                      <a:pt x="639" y="76"/>
                    </a:cubicBezTo>
                    <a:close/>
                  </a:path>
                </a:pathLst>
              </a:custGeom>
              <a:solidFill>
                <a:srgbClr val="0893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Freeform 87"/>
              <p:cNvSpPr>
                <a:spLocks noEditPoints="1"/>
              </p:cNvSpPr>
              <p:nvPr/>
            </p:nvSpPr>
            <p:spPr bwMode="auto">
              <a:xfrm>
                <a:off x="4852988" y="1331913"/>
                <a:ext cx="2493963" cy="4259263"/>
              </a:xfrm>
              <a:custGeom>
                <a:avLst/>
                <a:gdLst>
                  <a:gd name="T0" fmla="*/ 649 w 662"/>
                  <a:gd name="T1" fmla="*/ 318 h 1133"/>
                  <a:gd name="T2" fmla="*/ 644 w 662"/>
                  <a:gd name="T3" fmla="*/ 97 h 1133"/>
                  <a:gd name="T4" fmla="*/ 637 w 662"/>
                  <a:gd name="T5" fmla="*/ 15 h 1133"/>
                  <a:gd name="T6" fmla="*/ 635 w 662"/>
                  <a:gd name="T7" fmla="*/ 10 h 1133"/>
                  <a:gd name="T8" fmla="*/ 635 w 662"/>
                  <a:gd name="T9" fmla="*/ 10 h 1133"/>
                  <a:gd name="T10" fmla="*/ 630 w 662"/>
                  <a:gd name="T11" fmla="*/ 10 h 1133"/>
                  <a:gd name="T12" fmla="*/ 505 w 662"/>
                  <a:gd name="T13" fmla="*/ 8 h 1133"/>
                  <a:gd name="T14" fmla="*/ 173 w 662"/>
                  <a:gd name="T15" fmla="*/ 7 h 1133"/>
                  <a:gd name="T16" fmla="*/ 63 w 662"/>
                  <a:gd name="T17" fmla="*/ 9 h 1133"/>
                  <a:gd name="T18" fmla="*/ 22 w 662"/>
                  <a:gd name="T19" fmla="*/ 12 h 1133"/>
                  <a:gd name="T20" fmla="*/ 19 w 662"/>
                  <a:gd name="T21" fmla="*/ 12 h 1133"/>
                  <a:gd name="T22" fmla="*/ 17 w 662"/>
                  <a:gd name="T23" fmla="*/ 18 h 1133"/>
                  <a:gd name="T24" fmla="*/ 12 w 662"/>
                  <a:gd name="T25" fmla="*/ 72 h 1133"/>
                  <a:gd name="T26" fmla="*/ 7 w 662"/>
                  <a:gd name="T27" fmla="*/ 404 h 1133"/>
                  <a:gd name="T28" fmla="*/ 7 w 662"/>
                  <a:gd name="T29" fmla="*/ 847 h 1133"/>
                  <a:gd name="T30" fmla="*/ 10 w 662"/>
                  <a:gd name="T31" fmla="*/ 1044 h 1133"/>
                  <a:gd name="T32" fmla="*/ 14 w 662"/>
                  <a:gd name="T33" fmla="*/ 1113 h 1133"/>
                  <a:gd name="T34" fmla="*/ 15 w 662"/>
                  <a:gd name="T35" fmla="*/ 1122 h 1133"/>
                  <a:gd name="T36" fmla="*/ 16 w 662"/>
                  <a:gd name="T37" fmla="*/ 1124 h 1133"/>
                  <a:gd name="T38" fmla="*/ 16 w 662"/>
                  <a:gd name="T39" fmla="*/ 1124 h 1133"/>
                  <a:gd name="T40" fmla="*/ 21 w 662"/>
                  <a:gd name="T41" fmla="*/ 1125 h 1133"/>
                  <a:gd name="T42" fmla="*/ 41 w 662"/>
                  <a:gd name="T43" fmla="*/ 1126 h 1133"/>
                  <a:gd name="T44" fmla="*/ 373 w 662"/>
                  <a:gd name="T45" fmla="*/ 1127 h 1133"/>
                  <a:gd name="T46" fmla="*/ 484 w 662"/>
                  <a:gd name="T47" fmla="*/ 1123 h 1133"/>
                  <a:gd name="T48" fmla="*/ 649 w 662"/>
                  <a:gd name="T49" fmla="*/ 1115 h 1133"/>
                  <a:gd name="T50" fmla="*/ 654 w 662"/>
                  <a:gd name="T51" fmla="*/ 1114 h 1133"/>
                  <a:gd name="T52" fmla="*/ 653 w 662"/>
                  <a:gd name="T53" fmla="*/ 1116 h 1133"/>
                  <a:gd name="T54" fmla="*/ 653 w 662"/>
                  <a:gd name="T55" fmla="*/ 1114 h 1133"/>
                  <a:gd name="T56" fmla="*/ 654 w 662"/>
                  <a:gd name="T57" fmla="*/ 1096 h 1133"/>
                  <a:gd name="T58" fmla="*/ 655 w 662"/>
                  <a:gd name="T59" fmla="*/ 958 h 1133"/>
                  <a:gd name="T60" fmla="*/ 655 w 662"/>
                  <a:gd name="T61" fmla="*/ 540 h 1133"/>
                  <a:gd name="T62" fmla="*/ 661 w 662"/>
                  <a:gd name="T63" fmla="*/ 1069 h 1133"/>
                  <a:gd name="T64" fmla="*/ 661 w 662"/>
                  <a:gd name="T65" fmla="*/ 1111 h 1133"/>
                  <a:gd name="T66" fmla="*/ 660 w 662"/>
                  <a:gd name="T67" fmla="*/ 1116 h 1133"/>
                  <a:gd name="T68" fmla="*/ 656 w 662"/>
                  <a:gd name="T69" fmla="*/ 1121 h 1133"/>
                  <a:gd name="T70" fmla="*/ 653 w 662"/>
                  <a:gd name="T71" fmla="*/ 1122 h 1133"/>
                  <a:gd name="T72" fmla="*/ 595 w 662"/>
                  <a:gd name="T73" fmla="*/ 1125 h 1133"/>
                  <a:gd name="T74" fmla="*/ 429 w 662"/>
                  <a:gd name="T75" fmla="*/ 1131 h 1133"/>
                  <a:gd name="T76" fmla="*/ 152 w 662"/>
                  <a:gd name="T77" fmla="*/ 1133 h 1133"/>
                  <a:gd name="T78" fmla="*/ 27 w 662"/>
                  <a:gd name="T79" fmla="*/ 1131 h 1133"/>
                  <a:gd name="T80" fmla="*/ 17 w 662"/>
                  <a:gd name="T81" fmla="*/ 1130 h 1133"/>
                  <a:gd name="T82" fmla="*/ 14 w 662"/>
                  <a:gd name="T83" fmla="*/ 1129 h 1133"/>
                  <a:gd name="T84" fmla="*/ 10 w 662"/>
                  <a:gd name="T85" fmla="*/ 1126 h 1133"/>
                  <a:gd name="T86" fmla="*/ 9 w 662"/>
                  <a:gd name="T87" fmla="*/ 1120 h 1133"/>
                  <a:gd name="T88" fmla="*/ 6 w 662"/>
                  <a:gd name="T89" fmla="*/ 1099 h 1133"/>
                  <a:gd name="T90" fmla="*/ 0 w 662"/>
                  <a:gd name="T91" fmla="*/ 847 h 1133"/>
                  <a:gd name="T92" fmla="*/ 1 w 662"/>
                  <a:gd name="T93" fmla="*/ 404 h 1133"/>
                  <a:gd name="T94" fmla="*/ 5 w 662"/>
                  <a:gd name="T95" fmla="*/ 72 h 1133"/>
                  <a:gd name="T96" fmla="*/ 10 w 662"/>
                  <a:gd name="T97" fmla="*/ 16 h 1133"/>
                  <a:gd name="T98" fmla="*/ 14 w 662"/>
                  <a:gd name="T99" fmla="*/ 6 h 1133"/>
                  <a:gd name="T100" fmla="*/ 17 w 662"/>
                  <a:gd name="T101" fmla="*/ 5 h 1133"/>
                  <a:gd name="T102" fmla="*/ 35 w 662"/>
                  <a:gd name="T103" fmla="*/ 2 h 1133"/>
                  <a:gd name="T104" fmla="*/ 118 w 662"/>
                  <a:gd name="T105" fmla="*/ 0 h 1133"/>
                  <a:gd name="T106" fmla="*/ 284 w 662"/>
                  <a:gd name="T107" fmla="*/ 1 h 1133"/>
                  <a:gd name="T108" fmla="*/ 616 w 662"/>
                  <a:gd name="T109" fmla="*/ 5 h 1133"/>
                  <a:gd name="T110" fmla="*/ 633 w 662"/>
                  <a:gd name="T111" fmla="*/ 6 h 1133"/>
                  <a:gd name="T112" fmla="*/ 636 w 662"/>
                  <a:gd name="T113" fmla="*/ 6 h 1133"/>
                  <a:gd name="T114" fmla="*/ 640 w 662"/>
                  <a:gd name="T115" fmla="*/ 10 h 1133"/>
                  <a:gd name="T116" fmla="*/ 645 w 662"/>
                  <a:gd name="T117" fmla="*/ 42 h 1133"/>
                  <a:gd name="T118" fmla="*/ 653 w 662"/>
                  <a:gd name="T119" fmla="*/ 318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2" h="1133">
                    <a:moveTo>
                      <a:pt x="652" y="540"/>
                    </a:moveTo>
                    <a:cubicBezTo>
                      <a:pt x="650" y="466"/>
                      <a:pt x="650" y="392"/>
                      <a:pt x="649" y="318"/>
                    </a:cubicBezTo>
                    <a:cubicBezTo>
                      <a:pt x="649" y="282"/>
                      <a:pt x="648" y="245"/>
                      <a:pt x="647" y="208"/>
                    </a:cubicBezTo>
                    <a:cubicBezTo>
                      <a:pt x="646" y="171"/>
                      <a:pt x="646" y="134"/>
                      <a:pt x="644" y="97"/>
                    </a:cubicBezTo>
                    <a:cubicBezTo>
                      <a:pt x="643" y="79"/>
                      <a:pt x="642" y="60"/>
                      <a:pt x="641" y="42"/>
                    </a:cubicBezTo>
                    <a:cubicBezTo>
                      <a:pt x="640" y="33"/>
                      <a:pt x="639" y="24"/>
                      <a:pt x="637" y="15"/>
                    </a:cubicBezTo>
                    <a:cubicBezTo>
                      <a:pt x="637" y="14"/>
                      <a:pt x="636" y="13"/>
                      <a:pt x="636" y="12"/>
                    </a:cubicBezTo>
                    <a:cubicBezTo>
                      <a:pt x="636" y="11"/>
                      <a:pt x="635" y="10"/>
                      <a:pt x="635" y="10"/>
                    </a:cubicBezTo>
                    <a:cubicBezTo>
                      <a:pt x="635" y="10"/>
                      <a:pt x="635" y="10"/>
                      <a:pt x="635" y="10"/>
                    </a:cubicBezTo>
                    <a:cubicBezTo>
                      <a:pt x="636" y="10"/>
                      <a:pt x="635" y="10"/>
                      <a:pt x="635" y="10"/>
                    </a:cubicBezTo>
                    <a:cubicBezTo>
                      <a:pt x="633" y="10"/>
                      <a:pt x="633" y="10"/>
                      <a:pt x="633" y="10"/>
                    </a:cubicBezTo>
                    <a:cubicBezTo>
                      <a:pt x="630" y="10"/>
                      <a:pt x="630" y="10"/>
                      <a:pt x="630" y="10"/>
                    </a:cubicBezTo>
                    <a:cubicBezTo>
                      <a:pt x="616" y="10"/>
                      <a:pt x="616" y="10"/>
                      <a:pt x="616" y="10"/>
                    </a:cubicBezTo>
                    <a:cubicBezTo>
                      <a:pt x="505" y="8"/>
                      <a:pt x="505" y="8"/>
                      <a:pt x="505" y="8"/>
                    </a:cubicBezTo>
                    <a:cubicBezTo>
                      <a:pt x="431" y="7"/>
                      <a:pt x="358" y="6"/>
                      <a:pt x="284" y="6"/>
                    </a:cubicBezTo>
                    <a:cubicBezTo>
                      <a:pt x="173" y="7"/>
                      <a:pt x="173" y="7"/>
                      <a:pt x="173" y="7"/>
                    </a:cubicBezTo>
                    <a:cubicBezTo>
                      <a:pt x="118" y="8"/>
                      <a:pt x="118" y="8"/>
                      <a:pt x="118" y="8"/>
                    </a:cubicBezTo>
                    <a:cubicBezTo>
                      <a:pt x="100" y="8"/>
                      <a:pt x="81" y="8"/>
                      <a:pt x="63" y="9"/>
                    </a:cubicBezTo>
                    <a:cubicBezTo>
                      <a:pt x="54" y="9"/>
                      <a:pt x="44" y="9"/>
                      <a:pt x="35" y="10"/>
                    </a:cubicBezTo>
                    <a:cubicBezTo>
                      <a:pt x="31" y="10"/>
                      <a:pt x="26" y="11"/>
                      <a:pt x="22" y="12"/>
                    </a:cubicBezTo>
                    <a:cubicBezTo>
                      <a:pt x="21" y="12"/>
                      <a:pt x="20" y="12"/>
                      <a:pt x="19" y="12"/>
                    </a:cubicBezTo>
                    <a:cubicBezTo>
                      <a:pt x="19" y="12"/>
                      <a:pt x="18" y="13"/>
                      <a:pt x="19" y="12"/>
                    </a:cubicBezTo>
                    <a:cubicBezTo>
                      <a:pt x="19" y="12"/>
                      <a:pt x="19" y="12"/>
                      <a:pt x="19" y="12"/>
                    </a:cubicBezTo>
                    <a:cubicBezTo>
                      <a:pt x="18" y="14"/>
                      <a:pt x="17" y="16"/>
                      <a:pt x="17" y="18"/>
                    </a:cubicBezTo>
                    <a:cubicBezTo>
                      <a:pt x="15" y="27"/>
                      <a:pt x="14" y="36"/>
                      <a:pt x="13" y="45"/>
                    </a:cubicBezTo>
                    <a:cubicBezTo>
                      <a:pt x="13" y="54"/>
                      <a:pt x="12" y="63"/>
                      <a:pt x="12" y="72"/>
                    </a:cubicBezTo>
                    <a:cubicBezTo>
                      <a:pt x="10" y="109"/>
                      <a:pt x="9" y="146"/>
                      <a:pt x="8" y="183"/>
                    </a:cubicBezTo>
                    <a:cubicBezTo>
                      <a:pt x="7" y="257"/>
                      <a:pt x="7" y="330"/>
                      <a:pt x="7" y="404"/>
                    </a:cubicBezTo>
                    <a:cubicBezTo>
                      <a:pt x="6" y="625"/>
                      <a:pt x="6" y="625"/>
                      <a:pt x="6" y="625"/>
                    </a:cubicBezTo>
                    <a:cubicBezTo>
                      <a:pt x="5" y="699"/>
                      <a:pt x="6" y="773"/>
                      <a:pt x="7" y="847"/>
                    </a:cubicBezTo>
                    <a:cubicBezTo>
                      <a:pt x="8" y="933"/>
                      <a:pt x="8" y="933"/>
                      <a:pt x="8" y="933"/>
                    </a:cubicBezTo>
                    <a:cubicBezTo>
                      <a:pt x="8" y="970"/>
                      <a:pt x="8" y="1007"/>
                      <a:pt x="10" y="1044"/>
                    </a:cubicBezTo>
                    <a:cubicBezTo>
                      <a:pt x="10" y="1062"/>
                      <a:pt x="11" y="1081"/>
                      <a:pt x="12" y="1099"/>
                    </a:cubicBezTo>
                    <a:cubicBezTo>
                      <a:pt x="13" y="1104"/>
                      <a:pt x="13" y="1108"/>
                      <a:pt x="14" y="1113"/>
                    </a:cubicBezTo>
                    <a:cubicBezTo>
                      <a:pt x="14" y="1115"/>
                      <a:pt x="14" y="1117"/>
                      <a:pt x="15" y="1119"/>
                    </a:cubicBezTo>
                    <a:cubicBezTo>
                      <a:pt x="15" y="1120"/>
                      <a:pt x="15" y="1121"/>
                      <a:pt x="15" y="1122"/>
                    </a:cubicBezTo>
                    <a:cubicBezTo>
                      <a:pt x="15" y="1123"/>
                      <a:pt x="16" y="1123"/>
                      <a:pt x="16" y="1124"/>
                    </a:cubicBezTo>
                    <a:cubicBezTo>
                      <a:pt x="16" y="1124"/>
                      <a:pt x="16" y="1124"/>
                      <a:pt x="16" y="1124"/>
                    </a:cubicBezTo>
                    <a:cubicBezTo>
                      <a:pt x="15" y="1124"/>
                      <a:pt x="15" y="1124"/>
                      <a:pt x="16" y="1124"/>
                    </a:cubicBezTo>
                    <a:cubicBezTo>
                      <a:pt x="16" y="1124"/>
                      <a:pt x="16" y="1124"/>
                      <a:pt x="16" y="1124"/>
                    </a:cubicBezTo>
                    <a:cubicBezTo>
                      <a:pt x="17" y="1124"/>
                      <a:pt x="17" y="1124"/>
                      <a:pt x="18" y="1124"/>
                    </a:cubicBezTo>
                    <a:cubicBezTo>
                      <a:pt x="19" y="1124"/>
                      <a:pt x="20" y="1125"/>
                      <a:pt x="21" y="1125"/>
                    </a:cubicBezTo>
                    <a:cubicBezTo>
                      <a:pt x="23" y="1125"/>
                      <a:pt x="25" y="1125"/>
                      <a:pt x="28" y="1125"/>
                    </a:cubicBezTo>
                    <a:cubicBezTo>
                      <a:pt x="32" y="1126"/>
                      <a:pt x="37" y="1126"/>
                      <a:pt x="41" y="1126"/>
                    </a:cubicBezTo>
                    <a:cubicBezTo>
                      <a:pt x="78" y="1127"/>
                      <a:pt x="115" y="1128"/>
                      <a:pt x="152" y="1128"/>
                    </a:cubicBezTo>
                    <a:cubicBezTo>
                      <a:pt x="226" y="1128"/>
                      <a:pt x="299" y="1128"/>
                      <a:pt x="373" y="1127"/>
                    </a:cubicBezTo>
                    <a:cubicBezTo>
                      <a:pt x="392" y="1126"/>
                      <a:pt x="410" y="1126"/>
                      <a:pt x="428" y="1126"/>
                    </a:cubicBezTo>
                    <a:cubicBezTo>
                      <a:pt x="447" y="1125"/>
                      <a:pt x="465" y="1124"/>
                      <a:pt x="484" y="1123"/>
                    </a:cubicBezTo>
                    <a:cubicBezTo>
                      <a:pt x="521" y="1122"/>
                      <a:pt x="557" y="1120"/>
                      <a:pt x="594" y="1118"/>
                    </a:cubicBezTo>
                    <a:cubicBezTo>
                      <a:pt x="613" y="1117"/>
                      <a:pt x="631" y="1116"/>
                      <a:pt x="649" y="1115"/>
                    </a:cubicBezTo>
                    <a:cubicBezTo>
                      <a:pt x="653" y="1114"/>
                      <a:pt x="653" y="1114"/>
                      <a:pt x="653" y="1114"/>
                    </a:cubicBezTo>
                    <a:cubicBezTo>
                      <a:pt x="654" y="1114"/>
                      <a:pt x="654" y="1114"/>
                      <a:pt x="654" y="1114"/>
                    </a:cubicBezTo>
                    <a:cubicBezTo>
                      <a:pt x="655" y="1114"/>
                      <a:pt x="655" y="1114"/>
                      <a:pt x="655" y="1114"/>
                    </a:cubicBezTo>
                    <a:cubicBezTo>
                      <a:pt x="657" y="1113"/>
                      <a:pt x="653" y="1116"/>
                      <a:pt x="653" y="1116"/>
                    </a:cubicBezTo>
                    <a:cubicBezTo>
                      <a:pt x="653" y="1115"/>
                      <a:pt x="653" y="1115"/>
                      <a:pt x="653" y="1115"/>
                    </a:cubicBezTo>
                    <a:cubicBezTo>
                      <a:pt x="653" y="1114"/>
                      <a:pt x="653" y="1114"/>
                      <a:pt x="653" y="1114"/>
                    </a:cubicBezTo>
                    <a:cubicBezTo>
                      <a:pt x="653" y="1110"/>
                      <a:pt x="653" y="1110"/>
                      <a:pt x="653" y="1110"/>
                    </a:cubicBezTo>
                    <a:cubicBezTo>
                      <a:pt x="654" y="1106"/>
                      <a:pt x="654" y="1101"/>
                      <a:pt x="654" y="1096"/>
                    </a:cubicBezTo>
                    <a:cubicBezTo>
                      <a:pt x="654" y="1069"/>
                      <a:pt x="654" y="1069"/>
                      <a:pt x="654" y="1069"/>
                    </a:cubicBezTo>
                    <a:cubicBezTo>
                      <a:pt x="655" y="1032"/>
                      <a:pt x="655" y="995"/>
                      <a:pt x="655" y="958"/>
                    </a:cubicBezTo>
                    <a:cubicBezTo>
                      <a:pt x="655" y="811"/>
                      <a:pt x="654" y="687"/>
                      <a:pt x="652" y="540"/>
                    </a:cubicBezTo>
                    <a:close/>
                    <a:moveTo>
                      <a:pt x="655" y="540"/>
                    </a:moveTo>
                    <a:cubicBezTo>
                      <a:pt x="658" y="687"/>
                      <a:pt x="660" y="811"/>
                      <a:pt x="661" y="958"/>
                    </a:cubicBezTo>
                    <a:cubicBezTo>
                      <a:pt x="661" y="995"/>
                      <a:pt x="662" y="1032"/>
                      <a:pt x="661" y="1069"/>
                    </a:cubicBezTo>
                    <a:cubicBezTo>
                      <a:pt x="661" y="1097"/>
                      <a:pt x="661" y="1097"/>
                      <a:pt x="661" y="1097"/>
                    </a:cubicBezTo>
                    <a:cubicBezTo>
                      <a:pt x="661" y="1101"/>
                      <a:pt x="661" y="1106"/>
                      <a:pt x="661" y="1111"/>
                    </a:cubicBezTo>
                    <a:cubicBezTo>
                      <a:pt x="660" y="1114"/>
                      <a:pt x="660" y="1114"/>
                      <a:pt x="660" y="1114"/>
                    </a:cubicBezTo>
                    <a:cubicBezTo>
                      <a:pt x="660" y="1116"/>
                      <a:pt x="660" y="1116"/>
                      <a:pt x="660" y="1116"/>
                    </a:cubicBezTo>
                    <a:cubicBezTo>
                      <a:pt x="660" y="1117"/>
                      <a:pt x="660" y="1117"/>
                      <a:pt x="660" y="1118"/>
                    </a:cubicBezTo>
                    <a:cubicBezTo>
                      <a:pt x="660" y="1119"/>
                      <a:pt x="655" y="1123"/>
                      <a:pt x="656" y="1121"/>
                    </a:cubicBezTo>
                    <a:cubicBezTo>
                      <a:pt x="655" y="1121"/>
                      <a:pt x="655" y="1121"/>
                      <a:pt x="655" y="1121"/>
                    </a:cubicBezTo>
                    <a:cubicBezTo>
                      <a:pt x="653" y="1122"/>
                      <a:pt x="653" y="1122"/>
                      <a:pt x="653" y="1122"/>
                    </a:cubicBezTo>
                    <a:cubicBezTo>
                      <a:pt x="650" y="1122"/>
                      <a:pt x="650" y="1122"/>
                      <a:pt x="650" y="1122"/>
                    </a:cubicBezTo>
                    <a:cubicBezTo>
                      <a:pt x="631" y="1123"/>
                      <a:pt x="613" y="1124"/>
                      <a:pt x="595" y="1125"/>
                    </a:cubicBezTo>
                    <a:cubicBezTo>
                      <a:pt x="558" y="1127"/>
                      <a:pt x="521" y="1128"/>
                      <a:pt x="484" y="1130"/>
                    </a:cubicBezTo>
                    <a:cubicBezTo>
                      <a:pt x="466" y="1130"/>
                      <a:pt x="447" y="1131"/>
                      <a:pt x="429" y="1131"/>
                    </a:cubicBezTo>
                    <a:cubicBezTo>
                      <a:pt x="410" y="1132"/>
                      <a:pt x="392" y="1132"/>
                      <a:pt x="373" y="1132"/>
                    </a:cubicBezTo>
                    <a:cubicBezTo>
                      <a:pt x="300" y="1133"/>
                      <a:pt x="226" y="1133"/>
                      <a:pt x="152" y="1133"/>
                    </a:cubicBezTo>
                    <a:cubicBezTo>
                      <a:pt x="115" y="1133"/>
                      <a:pt x="78" y="1133"/>
                      <a:pt x="41" y="1132"/>
                    </a:cubicBezTo>
                    <a:cubicBezTo>
                      <a:pt x="37" y="1132"/>
                      <a:pt x="32" y="1131"/>
                      <a:pt x="27" y="1131"/>
                    </a:cubicBezTo>
                    <a:cubicBezTo>
                      <a:pt x="25" y="1131"/>
                      <a:pt x="23" y="1131"/>
                      <a:pt x="20" y="1131"/>
                    </a:cubicBezTo>
                    <a:cubicBezTo>
                      <a:pt x="19" y="1130"/>
                      <a:pt x="18" y="1130"/>
                      <a:pt x="17" y="1130"/>
                    </a:cubicBezTo>
                    <a:cubicBezTo>
                      <a:pt x="16" y="1130"/>
                      <a:pt x="15" y="1130"/>
                      <a:pt x="15" y="1130"/>
                    </a:cubicBezTo>
                    <a:cubicBezTo>
                      <a:pt x="15" y="1130"/>
                      <a:pt x="14" y="1130"/>
                      <a:pt x="14" y="1129"/>
                    </a:cubicBezTo>
                    <a:cubicBezTo>
                      <a:pt x="14" y="1129"/>
                      <a:pt x="13" y="1129"/>
                      <a:pt x="12" y="1128"/>
                    </a:cubicBezTo>
                    <a:cubicBezTo>
                      <a:pt x="11" y="1127"/>
                      <a:pt x="11" y="1127"/>
                      <a:pt x="10" y="1126"/>
                    </a:cubicBezTo>
                    <a:cubicBezTo>
                      <a:pt x="10" y="1125"/>
                      <a:pt x="10" y="1125"/>
                      <a:pt x="10" y="1124"/>
                    </a:cubicBezTo>
                    <a:cubicBezTo>
                      <a:pt x="9" y="1123"/>
                      <a:pt x="9" y="1122"/>
                      <a:pt x="9" y="1120"/>
                    </a:cubicBezTo>
                    <a:cubicBezTo>
                      <a:pt x="8" y="1118"/>
                      <a:pt x="8" y="1116"/>
                      <a:pt x="8" y="1113"/>
                    </a:cubicBezTo>
                    <a:cubicBezTo>
                      <a:pt x="7" y="1109"/>
                      <a:pt x="7" y="1104"/>
                      <a:pt x="6" y="1099"/>
                    </a:cubicBezTo>
                    <a:cubicBezTo>
                      <a:pt x="5" y="1081"/>
                      <a:pt x="4" y="1063"/>
                      <a:pt x="3" y="1044"/>
                    </a:cubicBezTo>
                    <a:cubicBezTo>
                      <a:pt x="1" y="970"/>
                      <a:pt x="0" y="920"/>
                      <a:pt x="0" y="847"/>
                    </a:cubicBezTo>
                    <a:cubicBezTo>
                      <a:pt x="0" y="773"/>
                      <a:pt x="1" y="699"/>
                      <a:pt x="1" y="625"/>
                    </a:cubicBezTo>
                    <a:cubicBezTo>
                      <a:pt x="1" y="552"/>
                      <a:pt x="2" y="478"/>
                      <a:pt x="1" y="404"/>
                    </a:cubicBezTo>
                    <a:cubicBezTo>
                      <a:pt x="1" y="330"/>
                      <a:pt x="1" y="257"/>
                      <a:pt x="2" y="183"/>
                    </a:cubicBezTo>
                    <a:cubicBezTo>
                      <a:pt x="2" y="146"/>
                      <a:pt x="3" y="109"/>
                      <a:pt x="5" y="72"/>
                    </a:cubicBezTo>
                    <a:cubicBezTo>
                      <a:pt x="5" y="63"/>
                      <a:pt x="6" y="54"/>
                      <a:pt x="6" y="44"/>
                    </a:cubicBezTo>
                    <a:cubicBezTo>
                      <a:pt x="7" y="35"/>
                      <a:pt x="8" y="26"/>
                      <a:pt x="10" y="16"/>
                    </a:cubicBezTo>
                    <a:cubicBezTo>
                      <a:pt x="10" y="14"/>
                      <a:pt x="11" y="12"/>
                      <a:pt x="12" y="9"/>
                    </a:cubicBezTo>
                    <a:cubicBezTo>
                      <a:pt x="12" y="8"/>
                      <a:pt x="13" y="7"/>
                      <a:pt x="14" y="6"/>
                    </a:cubicBezTo>
                    <a:cubicBezTo>
                      <a:pt x="14" y="6"/>
                      <a:pt x="16" y="5"/>
                      <a:pt x="16" y="5"/>
                    </a:cubicBezTo>
                    <a:cubicBezTo>
                      <a:pt x="16" y="5"/>
                      <a:pt x="17" y="5"/>
                      <a:pt x="17" y="5"/>
                    </a:cubicBezTo>
                    <a:cubicBezTo>
                      <a:pt x="18" y="4"/>
                      <a:pt x="19" y="4"/>
                      <a:pt x="21" y="4"/>
                    </a:cubicBezTo>
                    <a:cubicBezTo>
                      <a:pt x="26" y="3"/>
                      <a:pt x="30" y="3"/>
                      <a:pt x="35" y="2"/>
                    </a:cubicBezTo>
                    <a:cubicBezTo>
                      <a:pt x="44" y="2"/>
                      <a:pt x="53" y="1"/>
                      <a:pt x="63" y="1"/>
                    </a:cubicBezTo>
                    <a:cubicBezTo>
                      <a:pt x="81" y="0"/>
                      <a:pt x="100" y="0"/>
                      <a:pt x="118" y="0"/>
                    </a:cubicBezTo>
                    <a:cubicBezTo>
                      <a:pt x="136" y="0"/>
                      <a:pt x="155" y="0"/>
                      <a:pt x="173" y="0"/>
                    </a:cubicBezTo>
                    <a:cubicBezTo>
                      <a:pt x="210" y="0"/>
                      <a:pt x="247" y="1"/>
                      <a:pt x="284" y="1"/>
                    </a:cubicBezTo>
                    <a:cubicBezTo>
                      <a:pt x="505" y="4"/>
                      <a:pt x="505" y="4"/>
                      <a:pt x="505" y="4"/>
                    </a:cubicBezTo>
                    <a:cubicBezTo>
                      <a:pt x="616" y="5"/>
                      <a:pt x="616" y="5"/>
                      <a:pt x="616" y="5"/>
                    </a:cubicBezTo>
                    <a:cubicBezTo>
                      <a:pt x="630" y="6"/>
                      <a:pt x="630" y="6"/>
                      <a:pt x="630" y="6"/>
                    </a:cubicBezTo>
                    <a:cubicBezTo>
                      <a:pt x="633" y="6"/>
                      <a:pt x="633" y="6"/>
                      <a:pt x="633" y="6"/>
                    </a:cubicBezTo>
                    <a:cubicBezTo>
                      <a:pt x="635" y="6"/>
                      <a:pt x="635" y="6"/>
                      <a:pt x="635" y="6"/>
                    </a:cubicBezTo>
                    <a:cubicBezTo>
                      <a:pt x="635" y="6"/>
                      <a:pt x="635" y="5"/>
                      <a:pt x="636" y="6"/>
                    </a:cubicBezTo>
                    <a:cubicBezTo>
                      <a:pt x="637" y="6"/>
                      <a:pt x="638" y="6"/>
                      <a:pt x="638" y="7"/>
                    </a:cubicBezTo>
                    <a:cubicBezTo>
                      <a:pt x="640" y="8"/>
                      <a:pt x="640" y="9"/>
                      <a:pt x="640" y="10"/>
                    </a:cubicBezTo>
                    <a:cubicBezTo>
                      <a:pt x="641" y="12"/>
                      <a:pt x="641" y="13"/>
                      <a:pt x="641" y="14"/>
                    </a:cubicBezTo>
                    <a:cubicBezTo>
                      <a:pt x="644" y="23"/>
                      <a:pt x="644" y="33"/>
                      <a:pt x="645" y="42"/>
                    </a:cubicBezTo>
                    <a:cubicBezTo>
                      <a:pt x="647" y="60"/>
                      <a:pt x="648" y="79"/>
                      <a:pt x="649" y="97"/>
                    </a:cubicBezTo>
                    <a:cubicBezTo>
                      <a:pt x="652" y="171"/>
                      <a:pt x="653" y="245"/>
                      <a:pt x="653" y="318"/>
                    </a:cubicBezTo>
                    <a:cubicBezTo>
                      <a:pt x="654" y="392"/>
                      <a:pt x="654" y="466"/>
                      <a:pt x="655" y="540"/>
                    </a:cubicBezTo>
                    <a:close/>
                  </a:path>
                </a:pathLst>
              </a:custGeom>
              <a:solidFill>
                <a:srgbClr val="0893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 name="Freeform 88"/>
              <p:cNvSpPr/>
              <p:nvPr/>
            </p:nvSpPr>
            <p:spPr bwMode="auto">
              <a:xfrm>
                <a:off x="4916488" y="1266825"/>
                <a:ext cx="534988" cy="485775"/>
              </a:xfrm>
              <a:custGeom>
                <a:avLst/>
                <a:gdLst>
                  <a:gd name="T0" fmla="*/ 93 w 142"/>
                  <a:gd name="T1" fmla="*/ 106 h 129"/>
                  <a:gd name="T2" fmla="*/ 142 w 142"/>
                  <a:gd name="T3" fmla="*/ 78 h 129"/>
                  <a:gd name="T4" fmla="*/ 106 w 142"/>
                  <a:gd name="T5" fmla="*/ 0 h 129"/>
                  <a:gd name="T6" fmla="*/ 63 w 142"/>
                  <a:gd name="T7" fmla="*/ 43 h 129"/>
                  <a:gd name="T8" fmla="*/ 0 w 142"/>
                  <a:gd name="T9" fmla="*/ 60 h 129"/>
                  <a:gd name="T10" fmla="*/ 40 w 142"/>
                  <a:gd name="T11" fmla="*/ 129 h 129"/>
                  <a:gd name="T12" fmla="*/ 93 w 142"/>
                  <a:gd name="T13" fmla="*/ 106 h 129"/>
                </a:gdLst>
                <a:ahLst/>
                <a:cxnLst>
                  <a:cxn ang="0">
                    <a:pos x="T0" y="T1"/>
                  </a:cxn>
                  <a:cxn ang="0">
                    <a:pos x="T2" y="T3"/>
                  </a:cxn>
                  <a:cxn ang="0">
                    <a:pos x="T4" y="T5"/>
                  </a:cxn>
                  <a:cxn ang="0">
                    <a:pos x="T6" y="T7"/>
                  </a:cxn>
                  <a:cxn ang="0">
                    <a:pos x="T8" y="T9"/>
                  </a:cxn>
                  <a:cxn ang="0">
                    <a:pos x="T10" y="T11"/>
                  </a:cxn>
                  <a:cxn ang="0">
                    <a:pos x="T12" y="T13"/>
                  </a:cxn>
                </a:cxnLst>
                <a:rect l="0" t="0" r="r" b="b"/>
                <a:pathLst>
                  <a:path w="142" h="129">
                    <a:moveTo>
                      <a:pt x="93" y="106"/>
                    </a:moveTo>
                    <a:cubicBezTo>
                      <a:pt x="93" y="106"/>
                      <a:pt x="107" y="86"/>
                      <a:pt x="142" y="78"/>
                    </a:cubicBezTo>
                    <a:cubicBezTo>
                      <a:pt x="106" y="0"/>
                      <a:pt x="106" y="0"/>
                      <a:pt x="106" y="0"/>
                    </a:cubicBezTo>
                    <a:cubicBezTo>
                      <a:pt x="63" y="43"/>
                      <a:pt x="63" y="43"/>
                      <a:pt x="63" y="43"/>
                    </a:cubicBezTo>
                    <a:cubicBezTo>
                      <a:pt x="0" y="60"/>
                      <a:pt x="0" y="60"/>
                      <a:pt x="0" y="60"/>
                    </a:cubicBezTo>
                    <a:cubicBezTo>
                      <a:pt x="40" y="129"/>
                      <a:pt x="40" y="129"/>
                      <a:pt x="40" y="129"/>
                    </a:cubicBezTo>
                    <a:cubicBezTo>
                      <a:pt x="40" y="129"/>
                      <a:pt x="66" y="107"/>
                      <a:pt x="93" y="106"/>
                    </a:cubicBezTo>
                    <a:close/>
                  </a:path>
                </a:pathLst>
              </a:custGeom>
              <a:solidFill>
                <a:srgbClr val="0174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 name="Freeform 89"/>
              <p:cNvSpPr/>
              <p:nvPr/>
            </p:nvSpPr>
            <p:spPr bwMode="auto">
              <a:xfrm>
                <a:off x="5154613" y="1271588"/>
                <a:ext cx="307975" cy="393700"/>
              </a:xfrm>
              <a:custGeom>
                <a:avLst/>
                <a:gdLst>
                  <a:gd name="T0" fmla="*/ 0 w 82"/>
                  <a:gd name="T1" fmla="*/ 42 h 105"/>
                  <a:gd name="T2" fmla="*/ 48 w 82"/>
                  <a:gd name="T3" fmla="*/ 0 h 105"/>
                  <a:gd name="T4" fmla="*/ 82 w 82"/>
                  <a:gd name="T5" fmla="*/ 71 h 105"/>
                  <a:gd name="T6" fmla="*/ 30 w 82"/>
                  <a:gd name="T7" fmla="*/ 105 h 105"/>
                  <a:gd name="T8" fmla="*/ 0 w 82"/>
                  <a:gd name="T9" fmla="*/ 42 h 105"/>
                </a:gdLst>
                <a:ahLst/>
                <a:cxnLst>
                  <a:cxn ang="0">
                    <a:pos x="T0" y="T1"/>
                  </a:cxn>
                  <a:cxn ang="0">
                    <a:pos x="T2" y="T3"/>
                  </a:cxn>
                  <a:cxn ang="0">
                    <a:pos x="T4" y="T5"/>
                  </a:cxn>
                  <a:cxn ang="0">
                    <a:pos x="T6" y="T7"/>
                  </a:cxn>
                  <a:cxn ang="0">
                    <a:pos x="T8" y="T9"/>
                  </a:cxn>
                </a:cxnLst>
                <a:rect l="0" t="0" r="r" b="b"/>
                <a:pathLst>
                  <a:path w="82" h="105">
                    <a:moveTo>
                      <a:pt x="0" y="42"/>
                    </a:moveTo>
                    <a:cubicBezTo>
                      <a:pt x="0" y="42"/>
                      <a:pt x="10" y="10"/>
                      <a:pt x="48" y="0"/>
                    </a:cubicBezTo>
                    <a:cubicBezTo>
                      <a:pt x="82" y="71"/>
                      <a:pt x="82" y="71"/>
                      <a:pt x="82" y="71"/>
                    </a:cubicBezTo>
                    <a:cubicBezTo>
                      <a:pt x="82" y="71"/>
                      <a:pt x="55" y="66"/>
                      <a:pt x="30" y="105"/>
                    </a:cubicBezTo>
                    <a:lnTo>
                      <a:pt x="0" y="42"/>
                    </a:lnTo>
                    <a:close/>
                  </a:path>
                </a:pathLst>
              </a:custGeom>
              <a:solidFill>
                <a:srgbClr val="DA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Freeform 90"/>
              <p:cNvSpPr/>
              <p:nvPr/>
            </p:nvSpPr>
            <p:spPr bwMode="auto">
              <a:xfrm>
                <a:off x="4921251" y="1409700"/>
                <a:ext cx="346075" cy="323850"/>
              </a:xfrm>
              <a:custGeom>
                <a:avLst/>
                <a:gdLst>
                  <a:gd name="T0" fmla="*/ 68 w 92"/>
                  <a:gd name="T1" fmla="*/ 20 h 86"/>
                  <a:gd name="T2" fmla="*/ 0 w 92"/>
                  <a:gd name="T3" fmla="*/ 18 h 86"/>
                  <a:gd name="T4" fmla="*/ 34 w 92"/>
                  <a:gd name="T5" fmla="*/ 86 h 86"/>
                  <a:gd name="T6" fmla="*/ 92 w 92"/>
                  <a:gd name="T7" fmla="*/ 68 h 86"/>
                  <a:gd name="T8" fmla="*/ 68 w 92"/>
                  <a:gd name="T9" fmla="*/ 20 h 86"/>
                </a:gdLst>
                <a:ahLst/>
                <a:cxnLst>
                  <a:cxn ang="0">
                    <a:pos x="T0" y="T1"/>
                  </a:cxn>
                  <a:cxn ang="0">
                    <a:pos x="T2" y="T3"/>
                  </a:cxn>
                  <a:cxn ang="0">
                    <a:pos x="T4" y="T5"/>
                  </a:cxn>
                  <a:cxn ang="0">
                    <a:pos x="T6" y="T7"/>
                  </a:cxn>
                  <a:cxn ang="0">
                    <a:pos x="T8" y="T9"/>
                  </a:cxn>
                </a:cxnLst>
                <a:rect l="0" t="0" r="r" b="b"/>
                <a:pathLst>
                  <a:path w="92" h="86">
                    <a:moveTo>
                      <a:pt x="68" y="20"/>
                    </a:moveTo>
                    <a:cubicBezTo>
                      <a:pt x="68" y="20"/>
                      <a:pt x="38" y="0"/>
                      <a:pt x="0" y="18"/>
                    </a:cubicBezTo>
                    <a:cubicBezTo>
                      <a:pt x="34" y="86"/>
                      <a:pt x="34" y="86"/>
                      <a:pt x="34" y="86"/>
                    </a:cubicBezTo>
                    <a:cubicBezTo>
                      <a:pt x="34" y="86"/>
                      <a:pt x="53" y="67"/>
                      <a:pt x="92" y="68"/>
                    </a:cubicBezTo>
                    <a:lnTo>
                      <a:pt x="68" y="20"/>
                    </a:lnTo>
                    <a:close/>
                  </a:path>
                </a:pathLst>
              </a:custGeom>
              <a:solidFill>
                <a:srgbClr val="C1C3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Freeform 91"/>
              <p:cNvSpPr/>
              <p:nvPr/>
            </p:nvSpPr>
            <p:spPr bwMode="auto">
              <a:xfrm>
                <a:off x="4927601" y="1384300"/>
                <a:ext cx="339725" cy="338138"/>
              </a:xfrm>
              <a:custGeom>
                <a:avLst/>
                <a:gdLst>
                  <a:gd name="T0" fmla="*/ 90 w 90"/>
                  <a:gd name="T1" fmla="*/ 75 h 90"/>
                  <a:gd name="T2" fmla="*/ 34 w 90"/>
                  <a:gd name="T3" fmla="*/ 90 h 90"/>
                  <a:gd name="T4" fmla="*/ 0 w 90"/>
                  <a:gd name="T5" fmla="*/ 18 h 90"/>
                  <a:gd name="T6" fmla="*/ 60 w 90"/>
                  <a:gd name="T7" fmla="*/ 16 h 90"/>
                  <a:gd name="T8" fmla="*/ 90 w 90"/>
                  <a:gd name="T9" fmla="*/ 75 h 90"/>
                </a:gdLst>
                <a:ahLst/>
                <a:cxnLst>
                  <a:cxn ang="0">
                    <a:pos x="T0" y="T1"/>
                  </a:cxn>
                  <a:cxn ang="0">
                    <a:pos x="T2" y="T3"/>
                  </a:cxn>
                  <a:cxn ang="0">
                    <a:pos x="T4" y="T5"/>
                  </a:cxn>
                  <a:cxn ang="0">
                    <a:pos x="T6" y="T7"/>
                  </a:cxn>
                  <a:cxn ang="0">
                    <a:pos x="T8" y="T9"/>
                  </a:cxn>
                </a:cxnLst>
                <a:rect l="0" t="0" r="r" b="b"/>
                <a:pathLst>
                  <a:path w="90" h="90">
                    <a:moveTo>
                      <a:pt x="90" y="75"/>
                    </a:moveTo>
                    <a:cubicBezTo>
                      <a:pt x="90" y="75"/>
                      <a:pt x="69" y="70"/>
                      <a:pt x="34" y="90"/>
                    </a:cubicBezTo>
                    <a:cubicBezTo>
                      <a:pt x="0" y="18"/>
                      <a:pt x="0" y="18"/>
                      <a:pt x="0" y="18"/>
                    </a:cubicBezTo>
                    <a:cubicBezTo>
                      <a:pt x="0" y="18"/>
                      <a:pt x="25" y="0"/>
                      <a:pt x="60" y="16"/>
                    </a:cubicBezTo>
                    <a:lnTo>
                      <a:pt x="90" y="75"/>
                    </a:lnTo>
                    <a:close/>
                  </a:path>
                </a:pathLst>
              </a:custGeom>
              <a:solidFill>
                <a:srgbClr val="DA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8" name="Freeform 92"/>
              <p:cNvSpPr/>
              <p:nvPr/>
            </p:nvSpPr>
            <p:spPr bwMode="auto">
              <a:xfrm>
                <a:off x="4946651" y="1331913"/>
                <a:ext cx="320675" cy="333375"/>
              </a:xfrm>
              <a:custGeom>
                <a:avLst/>
                <a:gdLst>
                  <a:gd name="T0" fmla="*/ 53 w 85"/>
                  <a:gd name="T1" fmla="*/ 24 h 89"/>
                  <a:gd name="T2" fmla="*/ 0 w 85"/>
                  <a:gd name="T3" fmla="*/ 22 h 89"/>
                  <a:gd name="T4" fmla="*/ 31 w 85"/>
                  <a:gd name="T5" fmla="*/ 88 h 89"/>
                  <a:gd name="T6" fmla="*/ 85 w 85"/>
                  <a:gd name="T7" fmla="*/ 89 h 89"/>
                  <a:gd name="T8" fmla="*/ 53 w 85"/>
                  <a:gd name="T9" fmla="*/ 24 h 89"/>
                </a:gdLst>
                <a:ahLst/>
                <a:cxnLst>
                  <a:cxn ang="0">
                    <a:pos x="T0" y="T1"/>
                  </a:cxn>
                  <a:cxn ang="0">
                    <a:pos x="T2" y="T3"/>
                  </a:cxn>
                  <a:cxn ang="0">
                    <a:pos x="T4" y="T5"/>
                  </a:cxn>
                  <a:cxn ang="0">
                    <a:pos x="T6" y="T7"/>
                  </a:cxn>
                  <a:cxn ang="0">
                    <a:pos x="T8" y="T9"/>
                  </a:cxn>
                </a:cxnLst>
                <a:rect l="0" t="0" r="r" b="b"/>
                <a:pathLst>
                  <a:path w="85" h="89">
                    <a:moveTo>
                      <a:pt x="53" y="24"/>
                    </a:moveTo>
                    <a:cubicBezTo>
                      <a:pt x="53" y="24"/>
                      <a:pt x="27" y="0"/>
                      <a:pt x="0" y="22"/>
                    </a:cubicBezTo>
                    <a:cubicBezTo>
                      <a:pt x="31" y="88"/>
                      <a:pt x="31" y="88"/>
                      <a:pt x="31" y="88"/>
                    </a:cubicBezTo>
                    <a:cubicBezTo>
                      <a:pt x="31" y="88"/>
                      <a:pt x="69" y="75"/>
                      <a:pt x="85" y="89"/>
                    </a:cubicBezTo>
                    <a:lnTo>
                      <a:pt x="5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9" name="Freeform 93"/>
              <p:cNvSpPr/>
              <p:nvPr/>
            </p:nvSpPr>
            <p:spPr bwMode="auto">
              <a:xfrm>
                <a:off x="5146676" y="1263650"/>
                <a:ext cx="309563" cy="401638"/>
              </a:xfrm>
              <a:custGeom>
                <a:avLst/>
                <a:gdLst>
                  <a:gd name="T0" fmla="*/ 0 w 82"/>
                  <a:gd name="T1" fmla="*/ 42 h 107"/>
                  <a:gd name="T2" fmla="*/ 41 w 82"/>
                  <a:gd name="T3" fmla="*/ 0 h 107"/>
                  <a:gd name="T4" fmla="*/ 82 w 82"/>
                  <a:gd name="T5" fmla="*/ 73 h 107"/>
                  <a:gd name="T6" fmla="*/ 32 w 82"/>
                  <a:gd name="T7" fmla="*/ 107 h 107"/>
                  <a:gd name="T8" fmla="*/ 0 w 82"/>
                  <a:gd name="T9" fmla="*/ 42 h 107"/>
                </a:gdLst>
                <a:ahLst/>
                <a:cxnLst>
                  <a:cxn ang="0">
                    <a:pos x="T0" y="T1"/>
                  </a:cxn>
                  <a:cxn ang="0">
                    <a:pos x="T2" y="T3"/>
                  </a:cxn>
                  <a:cxn ang="0">
                    <a:pos x="T4" y="T5"/>
                  </a:cxn>
                  <a:cxn ang="0">
                    <a:pos x="T6" y="T7"/>
                  </a:cxn>
                  <a:cxn ang="0">
                    <a:pos x="T8" y="T9"/>
                  </a:cxn>
                </a:cxnLst>
                <a:rect l="0" t="0" r="r" b="b"/>
                <a:pathLst>
                  <a:path w="82" h="107">
                    <a:moveTo>
                      <a:pt x="0" y="42"/>
                    </a:moveTo>
                    <a:cubicBezTo>
                      <a:pt x="0" y="42"/>
                      <a:pt x="10" y="11"/>
                      <a:pt x="41" y="0"/>
                    </a:cubicBezTo>
                    <a:cubicBezTo>
                      <a:pt x="82" y="73"/>
                      <a:pt x="82" y="73"/>
                      <a:pt x="82" y="73"/>
                    </a:cubicBezTo>
                    <a:cubicBezTo>
                      <a:pt x="82" y="73"/>
                      <a:pt x="51" y="79"/>
                      <a:pt x="32" y="107"/>
                    </a:cubicBezTo>
                    <a:lnTo>
                      <a:pt x="0" y="42"/>
                    </a:lnTo>
                    <a:close/>
                  </a:path>
                </a:pathLst>
              </a:custGeom>
              <a:solidFill>
                <a:srgbClr val="F3F3F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0" name="Freeform 94"/>
              <p:cNvSpPr>
                <a:spLocks noEditPoints="1"/>
              </p:cNvSpPr>
              <p:nvPr/>
            </p:nvSpPr>
            <p:spPr bwMode="auto">
              <a:xfrm>
                <a:off x="5199063" y="1387475"/>
                <a:ext cx="128588" cy="153988"/>
              </a:xfrm>
              <a:custGeom>
                <a:avLst/>
                <a:gdLst>
                  <a:gd name="T0" fmla="*/ 32 w 34"/>
                  <a:gd name="T1" fmla="*/ 18 h 41"/>
                  <a:gd name="T2" fmla="*/ 27 w 34"/>
                  <a:gd name="T3" fmla="*/ 32 h 41"/>
                  <a:gd name="T4" fmla="*/ 15 w 34"/>
                  <a:gd name="T5" fmla="*/ 41 h 41"/>
                  <a:gd name="T6" fmla="*/ 0 w 34"/>
                  <a:gd name="T7" fmla="*/ 13 h 41"/>
                  <a:gd name="T8" fmla="*/ 11 w 34"/>
                  <a:gd name="T9" fmla="*/ 5 h 41"/>
                  <a:gd name="T10" fmla="*/ 24 w 34"/>
                  <a:gd name="T11" fmla="*/ 6 h 41"/>
                  <a:gd name="T12" fmla="*/ 24 w 34"/>
                  <a:gd name="T13" fmla="*/ 14 h 41"/>
                  <a:gd name="T14" fmla="*/ 32 w 34"/>
                  <a:gd name="T15" fmla="*/ 18 h 41"/>
                  <a:gd name="T16" fmla="*/ 8 w 34"/>
                  <a:gd name="T17" fmla="*/ 14 h 41"/>
                  <a:gd name="T18" fmla="*/ 11 w 34"/>
                  <a:gd name="T19" fmla="*/ 21 h 41"/>
                  <a:gd name="T20" fmla="*/ 17 w 34"/>
                  <a:gd name="T21" fmla="*/ 17 h 41"/>
                  <a:gd name="T22" fmla="*/ 19 w 34"/>
                  <a:gd name="T23" fmla="*/ 10 h 41"/>
                  <a:gd name="T24" fmla="*/ 13 w 34"/>
                  <a:gd name="T25" fmla="*/ 10 h 41"/>
                  <a:gd name="T26" fmla="*/ 8 w 34"/>
                  <a:gd name="T27" fmla="*/ 14 h 41"/>
                  <a:gd name="T28" fmla="*/ 26 w 34"/>
                  <a:gd name="T29" fmla="*/ 21 h 41"/>
                  <a:gd name="T30" fmla="*/ 20 w 34"/>
                  <a:gd name="T31" fmla="*/ 21 h 41"/>
                  <a:gd name="T32" fmla="*/ 14 w 34"/>
                  <a:gd name="T33" fmla="*/ 25 h 41"/>
                  <a:gd name="T34" fmla="*/ 17 w 34"/>
                  <a:gd name="T35" fmla="*/ 32 h 41"/>
                  <a:gd name="T36" fmla="*/ 24 w 34"/>
                  <a:gd name="T37" fmla="*/ 28 h 41"/>
                  <a:gd name="T38" fmla="*/ 26 w 34"/>
                  <a:gd name="T39"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1">
                    <a:moveTo>
                      <a:pt x="32" y="18"/>
                    </a:moveTo>
                    <a:cubicBezTo>
                      <a:pt x="34" y="23"/>
                      <a:pt x="33" y="28"/>
                      <a:pt x="27" y="32"/>
                    </a:cubicBezTo>
                    <a:cubicBezTo>
                      <a:pt x="15" y="41"/>
                      <a:pt x="15" y="41"/>
                      <a:pt x="15" y="41"/>
                    </a:cubicBezTo>
                    <a:cubicBezTo>
                      <a:pt x="0" y="13"/>
                      <a:pt x="0" y="13"/>
                      <a:pt x="0" y="13"/>
                    </a:cubicBezTo>
                    <a:cubicBezTo>
                      <a:pt x="11" y="5"/>
                      <a:pt x="11" y="5"/>
                      <a:pt x="11" y="5"/>
                    </a:cubicBezTo>
                    <a:cubicBezTo>
                      <a:pt x="17" y="0"/>
                      <a:pt x="21" y="1"/>
                      <a:pt x="24" y="6"/>
                    </a:cubicBezTo>
                    <a:cubicBezTo>
                      <a:pt x="25" y="8"/>
                      <a:pt x="25" y="11"/>
                      <a:pt x="24" y="14"/>
                    </a:cubicBezTo>
                    <a:cubicBezTo>
                      <a:pt x="27" y="13"/>
                      <a:pt x="30" y="14"/>
                      <a:pt x="32" y="18"/>
                    </a:cubicBezTo>
                    <a:close/>
                    <a:moveTo>
                      <a:pt x="8" y="14"/>
                    </a:moveTo>
                    <a:cubicBezTo>
                      <a:pt x="11" y="21"/>
                      <a:pt x="11" y="21"/>
                      <a:pt x="11" y="21"/>
                    </a:cubicBezTo>
                    <a:cubicBezTo>
                      <a:pt x="17" y="17"/>
                      <a:pt x="17" y="17"/>
                      <a:pt x="17" y="17"/>
                    </a:cubicBezTo>
                    <a:cubicBezTo>
                      <a:pt x="19" y="15"/>
                      <a:pt x="20" y="13"/>
                      <a:pt x="19" y="10"/>
                    </a:cubicBezTo>
                    <a:cubicBezTo>
                      <a:pt x="18" y="8"/>
                      <a:pt x="16" y="8"/>
                      <a:pt x="13" y="10"/>
                    </a:cubicBezTo>
                    <a:lnTo>
                      <a:pt x="8" y="14"/>
                    </a:lnTo>
                    <a:close/>
                    <a:moveTo>
                      <a:pt x="26" y="21"/>
                    </a:moveTo>
                    <a:cubicBezTo>
                      <a:pt x="25" y="19"/>
                      <a:pt x="23" y="19"/>
                      <a:pt x="20" y="21"/>
                    </a:cubicBezTo>
                    <a:cubicBezTo>
                      <a:pt x="14" y="25"/>
                      <a:pt x="14" y="25"/>
                      <a:pt x="14" y="25"/>
                    </a:cubicBezTo>
                    <a:cubicBezTo>
                      <a:pt x="17" y="32"/>
                      <a:pt x="17" y="32"/>
                      <a:pt x="17" y="32"/>
                    </a:cubicBezTo>
                    <a:cubicBezTo>
                      <a:pt x="24" y="28"/>
                      <a:pt x="24" y="28"/>
                      <a:pt x="24" y="28"/>
                    </a:cubicBezTo>
                    <a:cubicBezTo>
                      <a:pt x="26" y="26"/>
                      <a:pt x="27" y="23"/>
                      <a:pt x="26" y="21"/>
                    </a:cubicBezTo>
                    <a:close/>
                  </a:path>
                </a:pathLst>
              </a:custGeom>
              <a:solidFill>
                <a:srgbClr val="FFD6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1" name="Freeform 95"/>
              <p:cNvSpPr>
                <a:spLocks noEditPoints="1"/>
              </p:cNvSpPr>
              <p:nvPr/>
            </p:nvSpPr>
            <p:spPr bwMode="auto">
              <a:xfrm>
                <a:off x="5168901" y="1392238"/>
                <a:ext cx="76200" cy="74613"/>
              </a:xfrm>
              <a:custGeom>
                <a:avLst/>
                <a:gdLst>
                  <a:gd name="T0" fmla="*/ 16 w 20"/>
                  <a:gd name="T1" fmla="*/ 5 h 20"/>
                  <a:gd name="T2" fmla="*/ 20 w 20"/>
                  <a:gd name="T3" fmla="*/ 13 h 20"/>
                  <a:gd name="T4" fmla="*/ 17 w 20"/>
                  <a:gd name="T5" fmla="*/ 15 h 20"/>
                  <a:gd name="T6" fmla="*/ 16 w 20"/>
                  <a:gd name="T7" fmla="*/ 13 h 20"/>
                  <a:gd name="T8" fmla="*/ 12 w 20"/>
                  <a:gd name="T9" fmla="*/ 18 h 20"/>
                  <a:gd name="T10" fmla="*/ 5 w 20"/>
                  <a:gd name="T11" fmla="*/ 17 h 20"/>
                  <a:gd name="T12" fmla="*/ 8 w 20"/>
                  <a:gd name="T13" fmla="*/ 9 h 20"/>
                  <a:gd name="T14" fmla="*/ 11 w 20"/>
                  <a:gd name="T15" fmla="*/ 7 h 20"/>
                  <a:gd name="T16" fmla="*/ 7 w 20"/>
                  <a:gd name="T17" fmla="*/ 6 h 20"/>
                  <a:gd name="T18" fmla="*/ 3 w 20"/>
                  <a:gd name="T19" fmla="*/ 10 h 20"/>
                  <a:gd name="T20" fmla="*/ 0 w 20"/>
                  <a:gd name="T21" fmla="*/ 8 h 20"/>
                  <a:gd name="T22" fmla="*/ 5 w 20"/>
                  <a:gd name="T23" fmla="*/ 3 h 20"/>
                  <a:gd name="T24" fmla="*/ 16 w 20"/>
                  <a:gd name="T25" fmla="*/ 5 h 20"/>
                  <a:gd name="T26" fmla="*/ 14 w 20"/>
                  <a:gd name="T27" fmla="*/ 11 h 20"/>
                  <a:gd name="T28" fmla="*/ 13 w 20"/>
                  <a:gd name="T29" fmla="*/ 9 h 20"/>
                  <a:gd name="T30" fmla="*/ 10 w 20"/>
                  <a:gd name="T31" fmla="*/ 11 h 20"/>
                  <a:gd name="T32" fmla="*/ 8 w 20"/>
                  <a:gd name="T33" fmla="*/ 14 h 20"/>
                  <a:gd name="T34" fmla="*/ 12 w 20"/>
                  <a:gd name="T35" fmla="*/ 15 h 20"/>
                  <a:gd name="T36" fmla="*/ 14 w 20"/>
                  <a:gd name="T3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0">
                    <a:moveTo>
                      <a:pt x="16" y="5"/>
                    </a:moveTo>
                    <a:cubicBezTo>
                      <a:pt x="20" y="13"/>
                      <a:pt x="20" y="13"/>
                      <a:pt x="20" y="13"/>
                    </a:cubicBezTo>
                    <a:cubicBezTo>
                      <a:pt x="17" y="15"/>
                      <a:pt x="17" y="15"/>
                      <a:pt x="17" y="15"/>
                    </a:cubicBezTo>
                    <a:cubicBezTo>
                      <a:pt x="16" y="13"/>
                      <a:pt x="16" y="13"/>
                      <a:pt x="16" y="13"/>
                    </a:cubicBezTo>
                    <a:cubicBezTo>
                      <a:pt x="16" y="15"/>
                      <a:pt x="14" y="17"/>
                      <a:pt x="12" y="18"/>
                    </a:cubicBezTo>
                    <a:cubicBezTo>
                      <a:pt x="9" y="20"/>
                      <a:pt x="6" y="19"/>
                      <a:pt x="5" y="17"/>
                    </a:cubicBezTo>
                    <a:cubicBezTo>
                      <a:pt x="3" y="14"/>
                      <a:pt x="4" y="11"/>
                      <a:pt x="8" y="9"/>
                    </a:cubicBezTo>
                    <a:cubicBezTo>
                      <a:pt x="11" y="7"/>
                      <a:pt x="11" y="7"/>
                      <a:pt x="11" y="7"/>
                    </a:cubicBezTo>
                    <a:cubicBezTo>
                      <a:pt x="10" y="5"/>
                      <a:pt x="9" y="5"/>
                      <a:pt x="7" y="6"/>
                    </a:cubicBezTo>
                    <a:cubicBezTo>
                      <a:pt x="5" y="7"/>
                      <a:pt x="4" y="8"/>
                      <a:pt x="3" y="10"/>
                    </a:cubicBezTo>
                    <a:cubicBezTo>
                      <a:pt x="0" y="8"/>
                      <a:pt x="0" y="8"/>
                      <a:pt x="0" y="8"/>
                    </a:cubicBezTo>
                    <a:cubicBezTo>
                      <a:pt x="1" y="6"/>
                      <a:pt x="3" y="4"/>
                      <a:pt x="5" y="3"/>
                    </a:cubicBezTo>
                    <a:cubicBezTo>
                      <a:pt x="9" y="0"/>
                      <a:pt x="13" y="1"/>
                      <a:pt x="16" y="5"/>
                    </a:cubicBezTo>
                    <a:close/>
                    <a:moveTo>
                      <a:pt x="14" y="11"/>
                    </a:moveTo>
                    <a:cubicBezTo>
                      <a:pt x="13" y="9"/>
                      <a:pt x="13" y="9"/>
                      <a:pt x="13" y="9"/>
                    </a:cubicBezTo>
                    <a:cubicBezTo>
                      <a:pt x="10" y="11"/>
                      <a:pt x="10" y="11"/>
                      <a:pt x="10" y="11"/>
                    </a:cubicBezTo>
                    <a:cubicBezTo>
                      <a:pt x="8" y="12"/>
                      <a:pt x="8" y="13"/>
                      <a:pt x="8" y="14"/>
                    </a:cubicBezTo>
                    <a:cubicBezTo>
                      <a:pt x="9" y="15"/>
                      <a:pt x="10" y="15"/>
                      <a:pt x="12" y="15"/>
                    </a:cubicBezTo>
                    <a:cubicBezTo>
                      <a:pt x="13" y="14"/>
                      <a:pt x="14" y="12"/>
                      <a:pt x="14" y="11"/>
                    </a:cubicBezTo>
                    <a:close/>
                  </a:path>
                </a:pathLst>
              </a:custGeom>
              <a:solidFill>
                <a:srgbClr val="00C9F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2" name="Freeform 96"/>
              <p:cNvSpPr/>
              <p:nvPr/>
            </p:nvSpPr>
            <p:spPr bwMode="auto">
              <a:xfrm>
                <a:off x="5275263" y="1428750"/>
                <a:ext cx="120650" cy="123825"/>
              </a:xfrm>
              <a:custGeom>
                <a:avLst/>
                <a:gdLst>
                  <a:gd name="T0" fmla="*/ 3 w 32"/>
                  <a:gd name="T1" fmla="*/ 22 h 33"/>
                  <a:gd name="T2" fmla="*/ 13 w 32"/>
                  <a:gd name="T3" fmla="*/ 3 h 33"/>
                  <a:gd name="T4" fmla="*/ 27 w 32"/>
                  <a:gd name="T5" fmla="*/ 5 h 33"/>
                  <a:gd name="T6" fmla="*/ 22 w 32"/>
                  <a:gd name="T7" fmla="*/ 10 h 33"/>
                  <a:gd name="T8" fmla="*/ 15 w 32"/>
                  <a:gd name="T9" fmla="*/ 9 h 33"/>
                  <a:gd name="T10" fmla="*/ 11 w 32"/>
                  <a:gd name="T11" fmla="*/ 19 h 33"/>
                  <a:gd name="T12" fmla="*/ 21 w 32"/>
                  <a:gd name="T13" fmla="*/ 23 h 33"/>
                  <a:gd name="T14" fmla="*/ 25 w 32"/>
                  <a:gd name="T15" fmla="*/ 17 h 33"/>
                  <a:gd name="T16" fmla="*/ 32 w 32"/>
                  <a:gd name="T17" fmla="*/ 18 h 33"/>
                  <a:gd name="T18" fmla="*/ 23 w 32"/>
                  <a:gd name="T19" fmla="*/ 29 h 33"/>
                  <a:gd name="T20" fmla="*/ 3 w 32"/>
                  <a:gd name="T2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3">
                    <a:moveTo>
                      <a:pt x="3" y="22"/>
                    </a:moveTo>
                    <a:cubicBezTo>
                      <a:pt x="0" y="14"/>
                      <a:pt x="4" y="6"/>
                      <a:pt x="13" y="3"/>
                    </a:cubicBezTo>
                    <a:cubicBezTo>
                      <a:pt x="18" y="0"/>
                      <a:pt x="23" y="1"/>
                      <a:pt x="27" y="5"/>
                    </a:cubicBezTo>
                    <a:cubicBezTo>
                      <a:pt x="22" y="10"/>
                      <a:pt x="22" y="10"/>
                      <a:pt x="22" y="10"/>
                    </a:cubicBezTo>
                    <a:cubicBezTo>
                      <a:pt x="20" y="8"/>
                      <a:pt x="17" y="8"/>
                      <a:pt x="15" y="9"/>
                    </a:cubicBezTo>
                    <a:cubicBezTo>
                      <a:pt x="11" y="10"/>
                      <a:pt x="9" y="14"/>
                      <a:pt x="11" y="19"/>
                    </a:cubicBezTo>
                    <a:cubicBezTo>
                      <a:pt x="13" y="23"/>
                      <a:pt x="17" y="25"/>
                      <a:pt x="21" y="23"/>
                    </a:cubicBezTo>
                    <a:cubicBezTo>
                      <a:pt x="23" y="22"/>
                      <a:pt x="25" y="20"/>
                      <a:pt x="25" y="17"/>
                    </a:cubicBezTo>
                    <a:cubicBezTo>
                      <a:pt x="32" y="18"/>
                      <a:pt x="32" y="18"/>
                      <a:pt x="32" y="18"/>
                    </a:cubicBezTo>
                    <a:cubicBezTo>
                      <a:pt x="32" y="23"/>
                      <a:pt x="28" y="27"/>
                      <a:pt x="23" y="29"/>
                    </a:cubicBezTo>
                    <a:cubicBezTo>
                      <a:pt x="15" y="33"/>
                      <a:pt x="6" y="29"/>
                      <a:pt x="3" y="22"/>
                    </a:cubicBezTo>
                    <a:close/>
                  </a:path>
                </a:pathLst>
              </a:custGeom>
              <a:solidFill>
                <a:srgbClr val="FA4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3" name="Freeform 97"/>
              <p:cNvSpPr/>
              <p:nvPr/>
            </p:nvSpPr>
            <p:spPr bwMode="auto">
              <a:xfrm>
                <a:off x="5530851" y="1447800"/>
                <a:ext cx="184150" cy="93663"/>
              </a:xfrm>
              <a:custGeom>
                <a:avLst/>
                <a:gdLst>
                  <a:gd name="T0" fmla="*/ 2 w 49"/>
                  <a:gd name="T1" fmla="*/ 9 h 25"/>
                  <a:gd name="T2" fmla="*/ 0 w 49"/>
                  <a:gd name="T3" fmla="*/ 13 h 25"/>
                  <a:gd name="T4" fmla="*/ 4 w 49"/>
                  <a:gd name="T5" fmla="*/ 15 h 25"/>
                  <a:gd name="T6" fmla="*/ 2 w 49"/>
                  <a:gd name="T7" fmla="*/ 18 h 25"/>
                  <a:gd name="T8" fmla="*/ 6 w 49"/>
                  <a:gd name="T9" fmla="*/ 21 h 25"/>
                  <a:gd name="T10" fmla="*/ 2 w 49"/>
                  <a:gd name="T11" fmla="*/ 25 h 25"/>
                  <a:gd name="T12" fmla="*/ 47 w 49"/>
                  <a:gd name="T13" fmla="*/ 15 h 25"/>
                  <a:gd name="T14" fmla="*/ 41 w 49"/>
                  <a:gd name="T15" fmla="*/ 0 h 25"/>
                  <a:gd name="T16" fmla="*/ 0 w 49"/>
                  <a:gd name="T17" fmla="*/ 9 h 25"/>
                  <a:gd name="T18" fmla="*/ 2 w 49"/>
                  <a:gd name="T1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25">
                    <a:moveTo>
                      <a:pt x="2" y="9"/>
                    </a:moveTo>
                    <a:cubicBezTo>
                      <a:pt x="0" y="13"/>
                      <a:pt x="0" y="13"/>
                      <a:pt x="0" y="13"/>
                    </a:cubicBezTo>
                    <a:cubicBezTo>
                      <a:pt x="4" y="15"/>
                      <a:pt x="4" y="15"/>
                      <a:pt x="4" y="15"/>
                    </a:cubicBezTo>
                    <a:cubicBezTo>
                      <a:pt x="2" y="18"/>
                      <a:pt x="2" y="18"/>
                      <a:pt x="2" y="18"/>
                    </a:cubicBezTo>
                    <a:cubicBezTo>
                      <a:pt x="6" y="21"/>
                      <a:pt x="6" y="21"/>
                      <a:pt x="6" y="21"/>
                    </a:cubicBezTo>
                    <a:cubicBezTo>
                      <a:pt x="2" y="25"/>
                      <a:pt x="2" y="25"/>
                      <a:pt x="2" y="25"/>
                    </a:cubicBezTo>
                    <a:cubicBezTo>
                      <a:pt x="47" y="15"/>
                      <a:pt x="47" y="15"/>
                      <a:pt x="47" y="15"/>
                    </a:cubicBezTo>
                    <a:cubicBezTo>
                      <a:pt x="49" y="3"/>
                      <a:pt x="41" y="0"/>
                      <a:pt x="41" y="0"/>
                    </a:cubicBezTo>
                    <a:cubicBezTo>
                      <a:pt x="0" y="9"/>
                      <a:pt x="0" y="9"/>
                      <a:pt x="0" y="9"/>
                    </a:cubicBezTo>
                    <a:lnTo>
                      <a:pt x="2" y="9"/>
                    </a:lnTo>
                    <a:close/>
                  </a:path>
                </a:pathLst>
              </a:custGeom>
              <a:solidFill>
                <a:srgbClr val="FA4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4" name="Freeform 98"/>
              <p:cNvSpPr/>
              <p:nvPr/>
            </p:nvSpPr>
            <p:spPr bwMode="auto">
              <a:xfrm>
                <a:off x="5722938" y="1420813"/>
                <a:ext cx="57150" cy="84138"/>
              </a:xfrm>
              <a:custGeom>
                <a:avLst/>
                <a:gdLst>
                  <a:gd name="T0" fmla="*/ 3 w 15"/>
                  <a:gd name="T1" fmla="*/ 20 h 22"/>
                  <a:gd name="T2" fmla="*/ 14 w 15"/>
                  <a:gd name="T3" fmla="*/ 11 h 22"/>
                  <a:gd name="T4" fmla="*/ 0 w 15"/>
                  <a:gd name="T5" fmla="*/ 5 h 22"/>
                  <a:gd name="T6" fmla="*/ 3 w 15"/>
                  <a:gd name="T7" fmla="*/ 20 h 22"/>
                </a:gdLst>
                <a:ahLst/>
                <a:cxnLst>
                  <a:cxn ang="0">
                    <a:pos x="T0" y="T1"/>
                  </a:cxn>
                  <a:cxn ang="0">
                    <a:pos x="T2" y="T3"/>
                  </a:cxn>
                  <a:cxn ang="0">
                    <a:pos x="T4" y="T5"/>
                  </a:cxn>
                  <a:cxn ang="0">
                    <a:pos x="T6" y="T7"/>
                  </a:cxn>
                </a:cxnLst>
                <a:rect l="0" t="0" r="r" b="b"/>
                <a:pathLst>
                  <a:path w="15" h="22">
                    <a:moveTo>
                      <a:pt x="3" y="20"/>
                    </a:moveTo>
                    <a:cubicBezTo>
                      <a:pt x="3" y="20"/>
                      <a:pt x="15" y="22"/>
                      <a:pt x="14" y="11"/>
                    </a:cubicBezTo>
                    <a:cubicBezTo>
                      <a:pt x="12" y="0"/>
                      <a:pt x="0" y="5"/>
                      <a:pt x="0" y="5"/>
                    </a:cubicBezTo>
                    <a:cubicBezTo>
                      <a:pt x="9" y="14"/>
                      <a:pt x="3" y="20"/>
                      <a:pt x="3" y="20"/>
                    </a:cubicBezTo>
                    <a:close/>
                  </a:path>
                </a:pathLst>
              </a:custGeom>
              <a:solidFill>
                <a:srgbClr val="FF5E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Freeform 99"/>
              <p:cNvSpPr/>
              <p:nvPr/>
            </p:nvSpPr>
            <p:spPr bwMode="auto">
              <a:xfrm>
                <a:off x="5684838" y="1439863"/>
                <a:ext cx="71438" cy="65088"/>
              </a:xfrm>
              <a:custGeom>
                <a:avLst/>
                <a:gdLst>
                  <a:gd name="T0" fmla="*/ 6 w 19"/>
                  <a:gd name="T1" fmla="*/ 17 h 17"/>
                  <a:gd name="T2" fmla="*/ 13 w 19"/>
                  <a:gd name="T3" fmla="*/ 15 h 17"/>
                  <a:gd name="T4" fmla="*/ 10 w 19"/>
                  <a:gd name="T5" fmla="*/ 0 h 17"/>
                  <a:gd name="T6" fmla="*/ 0 w 19"/>
                  <a:gd name="T7" fmla="*/ 2 h 17"/>
                  <a:gd name="T8" fmla="*/ 6 w 19"/>
                  <a:gd name="T9" fmla="*/ 17 h 17"/>
                </a:gdLst>
                <a:ahLst/>
                <a:cxnLst>
                  <a:cxn ang="0">
                    <a:pos x="T0" y="T1"/>
                  </a:cxn>
                  <a:cxn ang="0">
                    <a:pos x="T2" y="T3"/>
                  </a:cxn>
                  <a:cxn ang="0">
                    <a:pos x="T4" y="T5"/>
                  </a:cxn>
                  <a:cxn ang="0">
                    <a:pos x="T6" y="T7"/>
                  </a:cxn>
                  <a:cxn ang="0">
                    <a:pos x="T8" y="T9"/>
                  </a:cxn>
                </a:cxnLst>
                <a:rect l="0" t="0" r="r" b="b"/>
                <a:pathLst>
                  <a:path w="19" h="17">
                    <a:moveTo>
                      <a:pt x="6" y="17"/>
                    </a:moveTo>
                    <a:cubicBezTo>
                      <a:pt x="13" y="15"/>
                      <a:pt x="13" y="15"/>
                      <a:pt x="13" y="15"/>
                    </a:cubicBezTo>
                    <a:cubicBezTo>
                      <a:pt x="13" y="15"/>
                      <a:pt x="19" y="9"/>
                      <a:pt x="10" y="0"/>
                    </a:cubicBezTo>
                    <a:cubicBezTo>
                      <a:pt x="0" y="2"/>
                      <a:pt x="0" y="2"/>
                      <a:pt x="0" y="2"/>
                    </a:cubicBezTo>
                    <a:cubicBezTo>
                      <a:pt x="0" y="2"/>
                      <a:pt x="8" y="5"/>
                      <a:pt x="6" y="17"/>
                    </a:cubicBezTo>
                    <a:close/>
                  </a:path>
                </a:pathLst>
              </a:custGeom>
              <a:solidFill>
                <a:srgbClr val="C6BC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Freeform 100"/>
              <p:cNvSpPr/>
              <p:nvPr/>
            </p:nvSpPr>
            <p:spPr bwMode="auto">
              <a:xfrm>
                <a:off x="5511801" y="1481138"/>
                <a:ext cx="41275" cy="60325"/>
              </a:xfrm>
              <a:custGeom>
                <a:avLst/>
                <a:gdLst>
                  <a:gd name="T0" fmla="*/ 3 w 11"/>
                  <a:gd name="T1" fmla="*/ 15 h 16"/>
                  <a:gd name="T2" fmla="*/ 7 w 11"/>
                  <a:gd name="T3" fmla="*/ 16 h 16"/>
                  <a:gd name="T4" fmla="*/ 11 w 11"/>
                  <a:gd name="T5" fmla="*/ 12 h 16"/>
                  <a:gd name="T6" fmla="*/ 7 w 11"/>
                  <a:gd name="T7" fmla="*/ 9 h 16"/>
                  <a:gd name="T8" fmla="*/ 9 w 11"/>
                  <a:gd name="T9" fmla="*/ 6 h 16"/>
                  <a:gd name="T10" fmla="*/ 5 w 11"/>
                  <a:gd name="T11" fmla="*/ 4 h 16"/>
                  <a:gd name="T12" fmla="*/ 7 w 11"/>
                  <a:gd name="T13" fmla="*/ 0 h 16"/>
                  <a:gd name="T14" fmla="*/ 5 w 11"/>
                  <a:gd name="T15" fmla="*/ 0 h 16"/>
                  <a:gd name="T16" fmla="*/ 0 w 11"/>
                  <a:gd name="T17" fmla="*/ 4 h 16"/>
                  <a:gd name="T18" fmla="*/ 3 w 11"/>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6">
                    <a:moveTo>
                      <a:pt x="3" y="15"/>
                    </a:moveTo>
                    <a:cubicBezTo>
                      <a:pt x="7" y="16"/>
                      <a:pt x="7" y="16"/>
                      <a:pt x="7" y="16"/>
                    </a:cubicBezTo>
                    <a:cubicBezTo>
                      <a:pt x="11" y="12"/>
                      <a:pt x="11" y="12"/>
                      <a:pt x="11" y="12"/>
                    </a:cubicBezTo>
                    <a:cubicBezTo>
                      <a:pt x="7" y="9"/>
                      <a:pt x="7" y="9"/>
                      <a:pt x="7" y="9"/>
                    </a:cubicBezTo>
                    <a:cubicBezTo>
                      <a:pt x="9" y="6"/>
                      <a:pt x="9" y="6"/>
                      <a:pt x="9" y="6"/>
                    </a:cubicBezTo>
                    <a:cubicBezTo>
                      <a:pt x="5" y="4"/>
                      <a:pt x="5" y="4"/>
                      <a:pt x="5" y="4"/>
                    </a:cubicBezTo>
                    <a:cubicBezTo>
                      <a:pt x="7" y="0"/>
                      <a:pt x="7" y="0"/>
                      <a:pt x="7" y="0"/>
                    </a:cubicBezTo>
                    <a:cubicBezTo>
                      <a:pt x="5" y="0"/>
                      <a:pt x="5" y="0"/>
                      <a:pt x="5" y="0"/>
                    </a:cubicBezTo>
                    <a:cubicBezTo>
                      <a:pt x="0" y="4"/>
                      <a:pt x="0" y="4"/>
                      <a:pt x="0" y="4"/>
                    </a:cubicBezTo>
                    <a:cubicBezTo>
                      <a:pt x="4" y="8"/>
                      <a:pt x="3" y="12"/>
                      <a:pt x="3" y="15"/>
                    </a:cubicBezTo>
                    <a:close/>
                  </a:path>
                </a:pathLst>
              </a:custGeom>
              <a:solidFill>
                <a:srgbClr val="FBC1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Freeform 101"/>
              <p:cNvSpPr/>
              <p:nvPr/>
            </p:nvSpPr>
            <p:spPr bwMode="auto">
              <a:xfrm>
                <a:off x="5486401" y="1497013"/>
                <a:ext cx="41275" cy="41275"/>
              </a:xfrm>
              <a:custGeom>
                <a:avLst/>
                <a:gdLst>
                  <a:gd name="T0" fmla="*/ 10 w 11"/>
                  <a:gd name="T1" fmla="*/ 11 h 11"/>
                  <a:gd name="T2" fmla="*/ 7 w 11"/>
                  <a:gd name="T3" fmla="*/ 0 h 11"/>
                  <a:gd name="T4" fmla="*/ 0 w 11"/>
                  <a:gd name="T5" fmla="*/ 7 h 11"/>
                  <a:gd name="T6" fmla="*/ 10 w 11"/>
                  <a:gd name="T7" fmla="*/ 11 h 11"/>
                </a:gdLst>
                <a:ahLst/>
                <a:cxnLst>
                  <a:cxn ang="0">
                    <a:pos x="T0" y="T1"/>
                  </a:cxn>
                  <a:cxn ang="0">
                    <a:pos x="T2" y="T3"/>
                  </a:cxn>
                  <a:cxn ang="0">
                    <a:pos x="T4" y="T5"/>
                  </a:cxn>
                  <a:cxn ang="0">
                    <a:pos x="T6" y="T7"/>
                  </a:cxn>
                </a:cxnLst>
                <a:rect l="0" t="0" r="r" b="b"/>
                <a:pathLst>
                  <a:path w="11" h="11">
                    <a:moveTo>
                      <a:pt x="10" y="11"/>
                    </a:moveTo>
                    <a:cubicBezTo>
                      <a:pt x="10" y="8"/>
                      <a:pt x="11" y="4"/>
                      <a:pt x="7" y="0"/>
                    </a:cubicBezTo>
                    <a:cubicBezTo>
                      <a:pt x="0" y="7"/>
                      <a:pt x="0" y="7"/>
                      <a:pt x="0" y="7"/>
                    </a:cubicBezTo>
                    <a:lnTo>
                      <a:pt x="10" y="11"/>
                    </a:lnTo>
                    <a:close/>
                  </a:path>
                </a:pathLst>
              </a:custGeom>
              <a:solidFill>
                <a:srgbClr val="FA4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Freeform 102"/>
              <p:cNvSpPr/>
              <p:nvPr/>
            </p:nvSpPr>
            <p:spPr bwMode="auto">
              <a:xfrm>
                <a:off x="5662613" y="1477963"/>
                <a:ext cx="184150" cy="63500"/>
              </a:xfrm>
              <a:custGeom>
                <a:avLst/>
                <a:gdLst>
                  <a:gd name="T0" fmla="*/ 3 w 49"/>
                  <a:gd name="T1" fmla="*/ 1 h 17"/>
                  <a:gd name="T2" fmla="*/ 0 w 49"/>
                  <a:gd name="T3" fmla="*/ 5 h 17"/>
                  <a:gd name="T4" fmla="*/ 4 w 49"/>
                  <a:gd name="T5" fmla="*/ 7 h 17"/>
                  <a:gd name="T6" fmla="*/ 1 w 49"/>
                  <a:gd name="T7" fmla="*/ 11 h 17"/>
                  <a:gd name="T8" fmla="*/ 4 w 49"/>
                  <a:gd name="T9" fmla="*/ 14 h 17"/>
                  <a:gd name="T10" fmla="*/ 0 w 49"/>
                  <a:gd name="T11" fmla="*/ 17 h 17"/>
                  <a:gd name="T12" fmla="*/ 46 w 49"/>
                  <a:gd name="T13" fmla="*/ 15 h 17"/>
                  <a:gd name="T14" fmla="*/ 43 w 49"/>
                  <a:gd name="T15" fmla="*/ 0 h 17"/>
                  <a:gd name="T16" fmla="*/ 0 w 49"/>
                  <a:gd name="T17" fmla="*/ 1 h 17"/>
                  <a:gd name="T18" fmla="*/ 3 w 49"/>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7">
                    <a:moveTo>
                      <a:pt x="3" y="1"/>
                    </a:moveTo>
                    <a:cubicBezTo>
                      <a:pt x="0" y="5"/>
                      <a:pt x="0" y="5"/>
                      <a:pt x="0" y="5"/>
                    </a:cubicBezTo>
                    <a:cubicBezTo>
                      <a:pt x="4" y="7"/>
                      <a:pt x="4" y="7"/>
                      <a:pt x="4" y="7"/>
                    </a:cubicBezTo>
                    <a:cubicBezTo>
                      <a:pt x="1" y="11"/>
                      <a:pt x="1" y="11"/>
                      <a:pt x="1" y="11"/>
                    </a:cubicBezTo>
                    <a:cubicBezTo>
                      <a:pt x="4" y="14"/>
                      <a:pt x="4" y="14"/>
                      <a:pt x="4" y="14"/>
                    </a:cubicBezTo>
                    <a:cubicBezTo>
                      <a:pt x="0" y="17"/>
                      <a:pt x="0" y="17"/>
                      <a:pt x="0" y="17"/>
                    </a:cubicBezTo>
                    <a:cubicBezTo>
                      <a:pt x="46" y="15"/>
                      <a:pt x="46" y="15"/>
                      <a:pt x="46" y="15"/>
                    </a:cubicBezTo>
                    <a:cubicBezTo>
                      <a:pt x="49" y="5"/>
                      <a:pt x="43" y="0"/>
                      <a:pt x="43" y="0"/>
                    </a:cubicBezTo>
                    <a:cubicBezTo>
                      <a:pt x="0" y="1"/>
                      <a:pt x="0" y="1"/>
                      <a:pt x="0" y="1"/>
                    </a:cubicBezTo>
                    <a:lnTo>
                      <a:pt x="3" y="1"/>
                    </a:lnTo>
                    <a:close/>
                  </a:path>
                </a:pathLst>
              </a:custGeom>
              <a:solidFill>
                <a:srgbClr val="FFD6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Freeform 103"/>
              <p:cNvSpPr/>
              <p:nvPr/>
            </p:nvSpPr>
            <p:spPr bwMode="auto">
              <a:xfrm>
                <a:off x="5862638" y="1466850"/>
                <a:ext cx="49213" cy="82550"/>
              </a:xfrm>
              <a:custGeom>
                <a:avLst/>
                <a:gdLst>
                  <a:gd name="T0" fmla="*/ 0 w 13"/>
                  <a:gd name="T1" fmla="*/ 18 h 22"/>
                  <a:gd name="T2" fmla="*/ 12 w 13"/>
                  <a:gd name="T3" fmla="*/ 11 h 22"/>
                  <a:gd name="T4" fmla="*/ 0 w 13"/>
                  <a:gd name="T5" fmla="*/ 2 h 22"/>
                  <a:gd name="T6" fmla="*/ 0 w 13"/>
                  <a:gd name="T7" fmla="*/ 18 h 22"/>
                </a:gdLst>
                <a:ahLst/>
                <a:cxnLst>
                  <a:cxn ang="0">
                    <a:pos x="T0" y="T1"/>
                  </a:cxn>
                  <a:cxn ang="0">
                    <a:pos x="T2" y="T3"/>
                  </a:cxn>
                  <a:cxn ang="0">
                    <a:pos x="T4" y="T5"/>
                  </a:cxn>
                  <a:cxn ang="0">
                    <a:pos x="T6" y="T7"/>
                  </a:cxn>
                </a:cxnLst>
                <a:rect l="0" t="0" r="r" b="b"/>
                <a:pathLst>
                  <a:path w="13" h="22">
                    <a:moveTo>
                      <a:pt x="0" y="18"/>
                    </a:moveTo>
                    <a:cubicBezTo>
                      <a:pt x="0" y="18"/>
                      <a:pt x="11" y="22"/>
                      <a:pt x="12" y="11"/>
                    </a:cubicBezTo>
                    <a:cubicBezTo>
                      <a:pt x="13" y="0"/>
                      <a:pt x="0" y="2"/>
                      <a:pt x="0" y="2"/>
                    </a:cubicBezTo>
                    <a:cubicBezTo>
                      <a:pt x="7" y="13"/>
                      <a:pt x="0" y="18"/>
                      <a:pt x="0" y="18"/>
                    </a:cubicBezTo>
                    <a:close/>
                  </a:path>
                </a:pathLst>
              </a:custGeom>
              <a:solidFill>
                <a:srgbClr val="FF5E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Freeform 104"/>
              <p:cNvSpPr/>
              <p:nvPr/>
            </p:nvSpPr>
            <p:spPr bwMode="auto">
              <a:xfrm>
                <a:off x="5824538" y="1474788"/>
                <a:ext cx="63500" cy="60325"/>
              </a:xfrm>
              <a:custGeom>
                <a:avLst/>
                <a:gdLst>
                  <a:gd name="T0" fmla="*/ 3 w 17"/>
                  <a:gd name="T1" fmla="*/ 16 h 16"/>
                  <a:gd name="T2" fmla="*/ 10 w 17"/>
                  <a:gd name="T3" fmla="*/ 16 h 16"/>
                  <a:gd name="T4" fmla="*/ 10 w 17"/>
                  <a:gd name="T5" fmla="*/ 0 h 16"/>
                  <a:gd name="T6" fmla="*/ 0 w 17"/>
                  <a:gd name="T7" fmla="*/ 1 h 16"/>
                  <a:gd name="T8" fmla="*/ 3 w 17"/>
                  <a:gd name="T9" fmla="*/ 16 h 16"/>
                </a:gdLst>
                <a:ahLst/>
                <a:cxnLst>
                  <a:cxn ang="0">
                    <a:pos x="T0" y="T1"/>
                  </a:cxn>
                  <a:cxn ang="0">
                    <a:pos x="T2" y="T3"/>
                  </a:cxn>
                  <a:cxn ang="0">
                    <a:pos x="T4" y="T5"/>
                  </a:cxn>
                  <a:cxn ang="0">
                    <a:pos x="T6" y="T7"/>
                  </a:cxn>
                  <a:cxn ang="0">
                    <a:pos x="T8" y="T9"/>
                  </a:cxn>
                </a:cxnLst>
                <a:rect l="0" t="0" r="r" b="b"/>
                <a:pathLst>
                  <a:path w="17" h="16">
                    <a:moveTo>
                      <a:pt x="3" y="16"/>
                    </a:moveTo>
                    <a:cubicBezTo>
                      <a:pt x="10" y="16"/>
                      <a:pt x="10" y="16"/>
                      <a:pt x="10" y="16"/>
                    </a:cubicBezTo>
                    <a:cubicBezTo>
                      <a:pt x="10" y="16"/>
                      <a:pt x="17" y="11"/>
                      <a:pt x="10" y="0"/>
                    </a:cubicBezTo>
                    <a:cubicBezTo>
                      <a:pt x="0" y="1"/>
                      <a:pt x="0" y="1"/>
                      <a:pt x="0" y="1"/>
                    </a:cubicBezTo>
                    <a:cubicBezTo>
                      <a:pt x="0" y="1"/>
                      <a:pt x="6" y="6"/>
                      <a:pt x="3" y="16"/>
                    </a:cubicBezTo>
                    <a:close/>
                  </a:path>
                </a:pathLst>
              </a:custGeom>
              <a:solidFill>
                <a:srgbClr val="C6BC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Freeform 105"/>
              <p:cNvSpPr/>
              <p:nvPr/>
            </p:nvSpPr>
            <p:spPr bwMode="auto">
              <a:xfrm>
                <a:off x="5643563" y="1481138"/>
                <a:ext cx="34925" cy="60325"/>
              </a:xfrm>
              <a:custGeom>
                <a:avLst/>
                <a:gdLst>
                  <a:gd name="T0" fmla="*/ 1 w 9"/>
                  <a:gd name="T1" fmla="*/ 14 h 16"/>
                  <a:gd name="T2" fmla="*/ 5 w 9"/>
                  <a:gd name="T3" fmla="*/ 16 h 16"/>
                  <a:gd name="T4" fmla="*/ 9 w 9"/>
                  <a:gd name="T5" fmla="*/ 13 h 16"/>
                  <a:gd name="T6" fmla="*/ 6 w 9"/>
                  <a:gd name="T7" fmla="*/ 10 h 16"/>
                  <a:gd name="T8" fmla="*/ 9 w 9"/>
                  <a:gd name="T9" fmla="*/ 6 h 16"/>
                  <a:gd name="T10" fmla="*/ 5 w 9"/>
                  <a:gd name="T11" fmla="*/ 4 h 16"/>
                  <a:gd name="T12" fmla="*/ 8 w 9"/>
                  <a:gd name="T13" fmla="*/ 0 h 16"/>
                  <a:gd name="T14" fmla="*/ 5 w 9"/>
                  <a:gd name="T15" fmla="*/ 0 h 16"/>
                  <a:gd name="T16" fmla="*/ 0 w 9"/>
                  <a:gd name="T17" fmla="*/ 3 h 16"/>
                  <a:gd name="T18" fmla="*/ 1 w 9"/>
                  <a:gd name="T1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
                    <a:moveTo>
                      <a:pt x="1" y="14"/>
                    </a:moveTo>
                    <a:cubicBezTo>
                      <a:pt x="5" y="16"/>
                      <a:pt x="5" y="16"/>
                      <a:pt x="5" y="16"/>
                    </a:cubicBezTo>
                    <a:cubicBezTo>
                      <a:pt x="9" y="13"/>
                      <a:pt x="9" y="13"/>
                      <a:pt x="9" y="13"/>
                    </a:cubicBezTo>
                    <a:cubicBezTo>
                      <a:pt x="6" y="10"/>
                      <a:pt x="6" y="10"/>
                      <a:pt x="6" y="10"/>
                    </a:cubicBezTo>
                    <a:cubicBezTo>
                      <a:pt x="9" y="6"/>
                      <a:pt x="9" y="6"/>
                      <a:pt x="9" y="6"/>
                    </a:cubicBezTo>
                    <a:cubicBezTo>
                      <a:pt x="5" y="4"/>
                      <a:pt x="5" y="4"/>
                      <a:pt x="5" y="4"/>
                    </a:cubicBezTo>
                    <a:cubicBezTo>
                      <a:pt x="8" y="0"/>
                      <a:pt x="8" y="0"/>
                      <a:pt x="8" y="0"/>
                    </a:cubicBezTo>
                    <a:cubicBezTo>
                      <a:pt x="5" y="0"/>
                      <a:pt x="5" y="0"/>
                      <a:pt x="5" y="0"/>
                    </a:cubicBezTo>
                    <a:cubicBezTo>
                      <a:pt x="0" y="3"/>
                      <a:pt x="0" y="3"/>
                      <a:pt x="0" y="3"/>
                    </a:cubicBezTo>
                    <a:cubicBezTo>
                      <a:pt x="3" y="8"/>
                      <a:pt x="2" y="11"/>
                      <a:pt x="1" y="14"/>
                    </a:cubicBezTo>
                    <a:close/>
                  </a:path>
                </a:pathLst>
              </a:custGeom>
              <a:solidFill>
                <a:srgbClr val="FBC1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Freeform 106"/>
              <p:cNvSpPr/>
              <p:nvPr/>
            </p:nvSpPr>
            <p:spPr bwMode="auto">
              <a:xfrm>
                <a:off x="5610226" y="1492250"/>
                <a:ext cx="44450" cy="42863"/>
              </a:xfrm>
              <a:custGeom>
                <a:avLst/>
                <a:gdLst>
                  <a:gd name="T0" fmla="*/ 10 w 12"/>
                  <a:gd name="T1" fmla="*/ 11 h 11"/>
                  <a:gd name="T2" fmla="*/ 9 w 12"/>
                  <a:gd name="T3" fmla="*/ 0 h 11"/>
                  <a:gd name="T4" fmla="*/ 0 w 12"/>
                  <a:gd name="T5" fmla="*/ 5 h 11"/>
                  <a:gd name="T6" fmla="*/ 10 w 12"/>
                  <a:gd name="T7" fmla="*/ 11 h 11"/>
                </a:gdLst>
                <a:ahLst/>
                <a:cxnLst>
                  <a:cxn ang="0">
                    <a:pos x="T0" y="T1"/>
                  </a:cxn>
                  <a:cxn ang="0">
                    <a:pos x="T2" y="T3"/>
                  </a:cxn>
                  <a:cxn ang="0">
                    <a:pos x="T4" y="T5"/>
                  </a:cxn>
                  <a:cxn ang="0">
                    <a:pos x="T6" y="T7"/>
                  </a:cxn>
                </a:cxnLst>
                <a:rect l="0" t="0" r="r" b="b"/>
                <a:pathLst>
                  <a:path w="12" h="11">
                    <a:moveTo>
                      <a:pt x="10" y="11"/>
                    </a:moveTo>
                    <a:cubicBezTo>
                      <a:pt x="11" y="8"/>
                      <a:pt x="12" y="5"/>
                      <a:pt x="9" y="0"/>
                    </a:cubicBezTo>
                    <a:cubicBezTo>
                      <a:pt x="0" y="5"/>
                      <a:pt x="0" y="5"/>
                      <a:pt x="0" y="5"/>
                    </a:cubicBezTo>
                    <a:lnTo>
                      <a:pt x="10" y="11"/>
                    </a:lnTo>
                    <a:close/>
                  </a:path>
                </a:pathLst>
              </a:custGeom>
              <a:solidFill>
                <a:srgbClr val="FFD6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 name="文本框 21"/>
            <p:cNvSpPr txBox="1"/>
            <p:nvPr/>
          </p:nvSpPr>
          <p:spPr>
            <a:xfrm>
              <a:off x="960" y="3018"/>
              <a:ext cx="3811" cy="5491"/>
            </a:xfrm>
            <a:prstGeom prst="rect">
              <a:avLst/>
            </a:prstGeom>
            <a:noFill/>
          </p:spPr>
          <p:txBody>
            <a:bodyPr wrap="square" rtlCol="0">
              <a:noAutofit/>
            </a:bodyPr>
            <a:p>
              <a:r>
                <a:rPr lang="zh-CN" altLang="en-US" sz="1200" dirty="0">
                  <a:solidFill>
                    <a:srgbClr val="000000"/>
                  </a:solidFill>
                  <a:latin typeface="汉仪中黑简" panose="02010600000101010101" charset="-122"/>
                  <a:ea typeface="汉仪中黑简" panose="02010600000101010101" charset="-122"/>
                  <a:cs typeface="汉仪中黑简" panose="02010600000101010101" charset="-122"/>
                  <a:sym typeface="+mn-ea"/>
                </a:rPr>
                <a:t>市教育局和市人力资源和社会保障局根据工作职责指导全市各级各类学校家庭经济困难学生认定工作；市民政局</a:t>
              </a:r>
              <a:r>
                <a:rPr lang="en-US" altLang="zh-CN" sz="1200" dirty="0">
                  <a:solidFill>
                    <a:srgbClr val="000000"/>
                  </a:solidFill>
                  <a:latin typeface="汉仪中黑简" panose="02010600000101010101" charset="-122"/>
                  <a:ea typeface="汉仪中黑简" panose="02010600000101010101" charset="-122"/>
                  <a:cs typeface="汉仪中黑简" panose="02010600000101010101" charset="-122"/>
                  <a:sym typeface="+mn-ea"/>
                </a:rPr>
                <a:t>‌</a:t>
              </a:r>
              <a:r>
                <a:rPr lang="zh-CN" altLang="en-US" sz="1200" dirty="0">
                  <a:solidFill>
                    <a:srgbClr val="000000"/>
                  </a:solidFill>
                  <a:latin typeface="汉仪中黑简" panose="02010600000101010101" charset="-122"/>
                  <a:ea typeface="汉仪中黑简" panose="02010600000101010101" charset="-122"/>
                  <a:cs typeface="汉仪中黑简" panose="02010600000101010101" charset="-122"/>
                  <a:sym typeface="+mn-ea"/>
                </a:rPr>
                <a:t>负责提供低保对象、特困人员、低保边缘家庭成员、孤儿、事实无人抚养儿童、重点困境儿童、刚性支出困难家庭成员人口数据；市农业农村局负责提供脱贫享受政策家庭成员、防止返贫致贫监测对象人口数据；市退役军人事务局负责提供烈士子女、因公牺牲、一至四级残疾军人子女数据；市公安局负责提供因公牺牲、一至四级因战因公伤残公安民警子女数据；市残联负责提供残疾人数据。各部门根据工作职责及时提供相关人口数据，确保学生信息真实有效。</a:t>
              </a:r>
              <a:endParaRPr lang="zh-CN" altLang="en-US" sz="120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86283"/>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扩大特殊群体范围</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AutoShape 3"/>
          <p:cNvSpPr/>
          <p:nvPr>
            <p:custDataLst>
              <p:tags r:id="rId2"/>
            </p:custDataLst>
          </p:nvPr>
        </p:nvSpPr>
        <p:spPr>
          <a:xfrm>
            <a:off x="666750" y="1200785"/>
            <a:ext cx="7051040" cy="1676400"/>
          </a:xfrm>
          <a:prstGeom prst="rect">
            <a:avLst/>
          </a:prstGeom>
          <a:solidFill>
            <a:schemeClr val="lt2">
              <a:alpha val="37000"/>
            </a:schemeClr>
          </a:solidFill>
        </p:spPr>
      </p:sp>
      <p:sp>
        <p:nvSpPr>
          <p:cNvPr id="4" name="AutoShape 4"/>
          <p:cNvSpPr/>
          <p:nvPr>
            <p:custDataLst>
              <p:tags r:id="rId3"/>
            </p:custDataLst>
          </p:nvPr>
        </p:nvSpPr>
        <p:spPr>
          <a:xfrm rot="-8100000">
            <a:off x="280801" y="1653287"/>
            <a:ext cx="771814" cy="771814"/>
          </a:xfrm>
          <a:prstGeom prst="rtTriangle">
            <a:avLst/>
          </a:prstGeom>
          <a:solidFill>
            <a:schemeClr val="accent1">
              <a:alpha val="100000"/>
            </a:schemeClr>
          </a:solidFill>
        </p:spPr>
      </p:sp>
      <p:sp>
        <p:nvSpPr>
          <p:cNvPr id="6" name="AutoShape 6"/>
          <p:cNvSpPr/>
          <p:nvPr>
            <p:custDataLst>
              <p:tags r:id="rId4"/>
            </p:custDataLst>
          </p:nvPr>
        </p:nvSpPr>
        <p:spPr>
          <a:xfrm>
            <a:off x="668655" y="3025775"/>
            <a:ext cx="7182485" cy="1676400"/>
          </a:xfrm>
          <a:prstGeom prst="rect">
            <a:avLst/>
          </a:prstGeom>
          <a:solidFill>
            <a:schemeClr val="lt2">
              <a:alpha val="100000"/>
            </a:schemeClr>
          </a:solidFill>
        </p:spPr>
      </p:sp>
      <p:sp>
        <p:nvSpPr>
          <p:cNvPr id="7" name="AutoShape 7"/>
          <p:cNvSpPr/>
          <p:nvPr>
            <p:custDataLst>
              <p:tags r:id="rId5"/>
            </p:custDataLst>
          </p:nvPr>
        </p:nvSpPr>
        <p:spPr>
          <a:xfrm rot="2700000">
            <a:off x="7399053" y="3436555"/>
            <a:ext cx="771814" cy="771814"/>
          </a:xfrm>
          <a:prstGeom prst="rtTriangle">
            <a:avLst/>
          </a:prstGeom>
          <a:solidFill>
            <a:schemeClr val="accent4">
              <a:alpha val="100000"/>
            </a:schemeClr>
          </a:solidFill>
        </p:spPr>
      </p:sp>
      <p:sp>
        <p:nvSpPr>
          <p:cNvPr id="10" name="AutoShape 10"/>
          <p:cNvSpPr/>
          <p:nvPr>
            <p:custDataLst>
              <p:tags r:id="rId6"/>
            </p:custDataLst>
          </p:nvPr>
        </p:nvSpPr>
        <p:spPr>
          <a:xfrm rot="-8100000">
            <a:off x="298309" y="5303643"/>
            <a:ext cx="771814" cy="771814"/>
          </a:xfrm>
          <a:prstGeom prst="rtTriangle">
            <a:avLst/>
          </a:prstGeom>
          <a:solidFill>
            <a:schemeClr val="accent6">
              <a:alpha val="100000"/>
            </a:schemeClr>
          </a:solidFill>
        </p:spPr>
      </p:sp>
      <p:sp>
        <p:nvSpPr>
          <p:cNvPr id="12" name="AutoShape 12"/>
          <p:cNvSpPr/>
          <p:nvPr>
            <p:custDataLst>
              <p:tags r:id="rId7"/>
            </p:custDataLst>
          </p:nvPr>
        </p:nvSpPr>
        <p:spPr>
          <a:xfrm>
            <a:off x="1419225" y="1371600"/>
            <a:ext cx="6329680" cy="492760"/>
          </a:xfrm>
          <a:prstGeom prst="rect">
            <a:avLst/>
          </a:prstGeom>
          <a:noFill/>
        </p:spPr>
        <p:txBody>
          <a:bodyPr vert="horz" wrap="square" lIns="76200" tIns="45720" rIns="91440" bIns="45720" rtlCol="0" anchor="t" anchorCtr="1">
            <a:noAutofit/>
          </a:bodyPr>
          <a:lstStyle/>
          <a:p>
            <a:pPr algn="l">
              <a:defRPr/>
            </a:pPr>
            <a:r>
              <a:rPr lang="zh-CN" altLang="en-US" b="1">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市民政局七类（新增刚性支出困难家庭</a:t>
            </a:r>
            <a:r>
              <a:rPr lang="en-US" altLang="zh-CN" b="1">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-2025</a:t>
            </a:r>
            <a:r>
              <a:rPr lang="zh-CN" altLang="en-US" b="1">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年</a:t>
            </a:r>
            <a:r>
              <a:rPr lang="zh-CN" altLang="en-US">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a:t>
            </a:r>
            <a:endParaRPr lang="zh-CN" altLang="en-US" b="1">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endParaRPr>
          </a:p>
        </p:txBody>
      </p:sp>
      <p:sp>
        <p:nvSpPr>
          <p:cNvPr id="13" name="TextBox 13"/>
          <p:cNvSpPr txBox="1"/>
          <p:nvPr>
            <p:custDataLst>
              <p:tags r:id="rId8"/>
            </p:custDataLst>
          </p:nvPr>
        </p:nvSpPr>
        <p:spPr>
          <a:xfrm>
            <a:off x="1419225" y="1937385"/>
            <a:ext cx="6045835" cy="1039495"/>
          </a:xfrm>
          <a:prstGeom prst="rect">
            <a:avLst/>
          </a:prstGeom>
        </p:spPr>
        <p:txBody>
          <a:bodyPr vert="horz" wrap="square" lIns="76200" tIns="57150" rIns="57150" bIns="57150" rtlCol="0" anchor="t" anchorCtr="0">
            <a:noAutofit/>
          </a:bodyPr>
          <a:lstStyle/>
          <a:p>
            <a:pPr algn="l">
              <a:lnSpc>
                <a:spcPct val="140000"/>
              </a:lnSpc>
            </a:pPr>
            <a:r>
              <a:rPr lang="zh-CN" altLang="en-US" sz="1000">
                <a:solidFill>
                  <a:schemeClr val="dk1">
                    <a:alpha val="100000"/>
                  </a:schemeClr>
                </a:solidFill>
                <a:latin typeface="Noto Sans SC" panose="020B0200000000000000" charset="-122"/>
                <a:ea typeface="Noto Sans SC" panose="020B0200000000000000" charset="-122"/>
                <a:cs typeface="Noto Sans SC" panose="020B0200000000000000" charset="-122"/>
              </a:rPr>
              <a:t>低保对象、特困人员、低保边缘家庭成员、孤儿、事实无人抚养儿童、重点困境儿童、刚性支出困难家庭成员。这是覆盖面最广、最核心的数据来源，其范围的扩大（与</a:t>
            </a:r>
            <a:r>
              <a:rPr lang="en-US" altLang="zh-CN" sz="1000">
                <a:solidFill>
                  <a:schemeClr val="dk1">
                    <a:alpha val="100000"/>
                  </a:schemeClr>
                </a:solidFill>
                <a:latin typeface="Noto Sans SC" panose="020B0200000000000000" charset="-122"/>
                <a:ea typeface="Noto Sans SC" panose="020B0200000000000000" charset="-122"/>
                <a:cs typeface="Noto Sans SC" panose="020B0200000000000000" charset="-122"/>
              </a:rPr>
              <a:t>2019</a:t>
            </a:r>
            <a:r>
              <a:rPr lang="zh-CN" altLang="en-US" sz="1000">
                <a:solidFill>
                  <a:schemeClr val="dk1">
                    <a:alpha val="100000"/>
                  </a:schemeClr>
                </a:solidFill>
                <a:latin typeface="Noto Sans SC" panose="020B0200000000000000" charset="-122"/>
                <a:ea typeface="Noto Sans SC" panose="020B0200000000000000" charset="-122"/>
                <a:cs typeface="Noto Sans SC" panose="020B0200000000000000" charset="-122"/>
              </a:rPr>
              <a:t>年的《认定办法》比较新增了低保边缘家庭、事实无人抚养儿童、刚性支出困难家庭）直接体现了近年来社会救助政策的拓展。</a:t>
            </a:r>
            <a:endParaRPr lang="zh-CN" altLang="en-US" sz="10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AutoShape 14"/>
          <p:cNvSpPr/>
          <p:nvPr>
            <p:custDataLst>
              <p:tags r:id="rId9"/>
            </p:custDataLst>
          </p:nvPr>
        </p:nvSpPr>
        <p:spPr>
          <a:xfrm>
            <a:off x="914400" y="3049905"/>
            <a:ext cx="5930900" cy="492760"/>
          </a:xfrm>
          <a:prstGeom prst="rect">
            <a:avLst/>
          </a:prstGeom>
          <a:noFill/>
        </p:spPr>
        <p:txBody>
          <a:bodyPr vert="horz" wrap="square" lIns="76200" tIns="45720" rIns="91440" bIns="45720" rtlCol="0" anchor="t" anchorCtr="1">
            <a:noAutofit/>
          </a:bodyPr>
          <a:lstStyle/>
          <a:p>
            <a:pPr algn="l">
              <a:defRPr/>
            </a:pPr>
            <a:r>
              <a:rPr lang="zh-CN" altLang="en-US" sz="2000" b="1">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市农业农村局两类、残联一类（不变）</a:t>
            </a:r>
            <a:endParaRPr lang="zh-CN" altLang="en-US" sz="2000" b="1">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endParaRPr>
          </a:p>
        </p:txBody>
      </p:sp>
      <p:sp>
        <p:nvSpPr>
          <p:cNvPr id="15" name="TextBox 15"/>
          <p:cNvSpPr txBox="1"/>
          <p:nvPr>
            <p:custDataLst>
              <p:tags r:id="rId10"/>
            </p:custDataLst>
          </p:nvPr>
        </p:nvSpPr>
        <p:spPr>
          <a:xfrm>
            <a:off x="684530" y="3687445"/>
            <a:ext cx="6941820" cy="696595"/>
          </a:xfrm>
          <a:prstGeom prst="rect">
            <a:avLst/>
          </a:prstGeom>
        </p:spPr>
        <p:txBody>
          <a:bodyPr vert="horz" wrap="square" lIns="76200" tIns="57150" rIns="57150" bIns="57150" rtlCol="0" anchor="t" anchorCtr="0">
            <a:noAutofit/>
          </a:bodyPr>
          <a:lstStyle/>
          <a:p>
            <a:pPr algn="l">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脱贫享受政策家庭成员、防止返贫致贫监测对象人口数据；（来源</a:t>
            </a: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市农业农村局）</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pPr>
            <a:r>
              <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残疾学生及残疾人子女。（来源残联）</a:t>
            </a: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6" name="AutoShape 16"/>
          <p:cNvSpPr/>
          <p:nvPr>
            <p:custDataLst>
              <p:tags r:id="rId11"/>
            </p:custDataLst>
          </p:nvPr>
        </p:nvSpPr>
        <p:spPr>
          <a:xfrm>
            <a:off x="1437005" y="5094605"/>
            <a:ext cx="5407660" cy="492760"/>
          </a:xfrm>
          <a:prstGeom prst="rect">
            <a:avLst/>
          </a:prstGeom>
          <a:noFill/>
        </p:spPr>
        <p:txBody>
          <a:bodyPr vert="horz" wrap="square" lIns="76200" tIns="45720" rIns="91440" bIns="45720" rtlCol="0" anchor="t" anchorCtr="1">
            <a:noAutofit/>
          </a:bodyPr>
          <a:lstStyle/>
          <a:p>
            <a:pPr algn="l">
              <a:defRPr/>
            </a:pPr>
            <a:endParaRPr lang="zh-CN" altLang="en-US" sz="2000" b="1">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endParaRPr>
          </a:p>
        </p:txBody>
      </p:sp>
      <p:sp>
        <p:nvSpPr>
          <p:cNvPr id="17" name="TextBox 17"/>
          <p:cNvSpPr txBox="1"/>
          <p:nvPr>
            <p:custDataLst>
              <p:tags r:id="rId12"/>
            </p:custDataLst>
          </p:nvPr>
        </p:nvSpPr>
        <p:spPr>
          <a:xfrm>
            <a:off x="1173371" y="5587455"/>
            <a:ext cx="6616479" cy="696746"/>
          </a:xfrm>
          <a:prstGeom prst="rect">
            <a:avLst/>
          </a:prstGeom>
        </p:spPr>
        <p:txBody>
          <a:bodyPr vert="horz" wrap="square" lIns="76200" tIns="57150" rIns="57150" bIns="57150" rtlCol="0" anchor="t" anchorCtr="0">
            <a:noAutofit/>
          </a:bodyPr>
          <a:lstStyle/>
          <a:p>
            <a:pPr algn="l">
              <a:lnSpc>
                <a:spcPct val="140000"/>
              </a:lnSpc>
            </a:pPr>
            <a:endParaRPr lang="zh-CN" alt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grpSp>
        <p:nvGrpSpPr>
          <p:cNvPr id="25" name="组合 24"/>
          <p:cNvGrpSpPr/>
          <p:nvPr/>
        </p:nvGrpSpPr>
        <p:grpSpPr>
          <a:xfrm rot="0">
            <a:off x="8381365" y="1287145"/>
            <a:ext cx="2981960" cy="4424045"/>
            <a:chOff x="7314" y="1918"/>
            <a:chExt cx="4696" cy="6967"/>
          </a:xfrm>
        </p:grpSpPr>
        <p:sp>
          <p:nvSpPr>
            <p:cNvPr id="22" name="任意多边形 21"/>
            <p:cNvSpPr/>
            <p:nvPr/>
          </p:nvSpPr>
          <p:spPr>
            <a:xfrm>
              <a:off x="7442" y="2063"/>
              <a:ext cx="10" cy="4240"/>
            </a:xfrm>
            <a:custGeom>
              <a:avLst/>
              <a:gdLst>
                <a:gd name="connsiteX0" fmla="*/ 10 w 10"/>
                <a:gd name="connsiteY0" fmla="*/ 0 h 4240"/>
                <a:gd name="connsiteX1" fmla="*/ 0 w 10"/>
                <a:gd name="connsiteY1" fmla="*/ 4240 h 4240"/>
              </a:gdLst>
              <a:ahLst/>
              <a:cxnLst>
                <a:cxn ang="0">
                  <a:pos x="connsiteX0" y="connsiteY0"/>
                </a:cxn>
                <a:cxn ang="0">
                  <a:pos x="connsiteX1" y="connsiteY1"/>
                </a:cxn>
              </a:cxnLst>
              <a:rect l="l" t="t" r="r" b="b"/>
              <a:pathLst>
                <a:path w="10" h="4240">
                  <a:moveTo>
                    <a:pt x="10" y="0"/>
                  </a:moveTo>
                  <a:lnTo>
                    <a:pt x="0" y="4240"/>
                  </a:lnTo>
                </a:path>
              </a:pathLst>
            </a:custGeom>
            <a:noFill/>
            <a:ln w="19050">
              <a:solidFill>
                <a:srgbClr val="609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23" name="任意多边形 22"/>
            <p:cNvSpPr/>
            <p:nvPr/>
          </p:nvSpPr>
          <p:spPr>
            <a:xfrm>
              <a:off x="7442" y="6810"/>
              <a:ext cx="10" cy="1928"/>
            </a:xfrm>
            <a:custGeom>
              <a:avLst/>
              <a:gdLst>
                <a:gd name="connisteX0" fmla="*/ 6350 w 6350"/>
                <a:gd name="connsiteY0" fmla="*/ 0 h 2692400"/>
                <a:gd name="connisteX1" fmla="*/ 6350 w 6350"/>
                <a:gd name="connsiteY1" fmla="*/ 2692400 h 2692400"/>
                <a:gd name="connisteX2" fmla="*/ 0 w 6350"/>
                <a:gd name="connsiteY2" fmla="*/ 2692400 h 2692400"/>
              </a:gdLst>
              <a:ahLst/>
              <a:cxnLst>
                <a:cxn ang="0">
                  <a:pos x="connisteX0" y="connsiteY0"/>
                </a:cxn>
                <a:cxn ang="0">
                  <a:pos x="connisteX1" y="connsiteY1"/>
                </a:cxn>
                <a:cxn ang="0">
                  <a:pos x="connisteX2" y="connsiteY2"/>
                </a:cxn>
              </a:cxnLst>
              <a:rect l="l" t="t" r="r" b="b"/>
              <a:pathLst>
                <a:path w="6350" h="2692400">
                  <a:moveTo>
                    <a:pt x="6350" y="0"/>
                  </a:moveTo>
                  <a:lnTo>
                    <a:pt x="6350" y="2692400"/>
                  </a:lnTo>
                  <a:lnTo>
                    <a:pt x="0" y="2692400"/>
                  </a:lnTo>
                </a:path>
              </a:pathLst>
            </a:custGeom>
            <a:noFill/>
            <a:ln w="19050">
              <a:solidFill>
                <a:srgbClr val="377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24" name="任意多边形 23"/>
            <p:cNvSpPr/>
            <p:nvPr/>
          </p:nvSpPr>
          <p:spPr>
            <a:xfrm>
              <a:off x="7435" y="2061"/>
              <a:ext cx="925" cy="154"/>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 h="170">
                  <a:moveTo>
                    <a:pt x="0" y="0"/>
                  </a:moveTo>
                  <a:lnTo>
                    <a:pt x="920" y="0"/>
                  </a:lnTo>
                  <a:lnTo>
                    <a:pt x="781" y="166"/>
                  </a:lnTo>
                  <a:lnTo>
                    <a:pt x="0" y="170"/>
                  </a:lnTo>
                  <a:lnTo>
                    <a:pt x="0" y="0"/>
                  </a:lnTo>
                  <a:close/>
                </a:path>
              </a:pathLst>
            </a:custGeom>
            <a:solidFill>
              <a:srgbClr val="377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grpSp>
          <p:nvGrpSpPr>
            <p:cNvPr id="27" name="组合 26"/>
            <p:cNvGrpSpPr/>
            <p:nvPr/>
          </p:nvGrpSpPr>
          <p:grpSpPr>
            <a:xfrm rot="0">
              <a:off x="8302" y="2061"/>
              <a:ext cx="1214" cy="150"/>
              <a:chOff x="8286" y="2077"/>
              <a:chExt cx="1214" cy="150"/>
            </a:xfrm>
            <a:solidFill>
              <a:srgbClr val="377DF9"/>
            </a:solidFill>
          </p:grpSpPr>
          <p:sp>
            <p:nvSpPr>
              <p:cNvPr id="28" name="任意多边形 27"/>
              <p:cNvSpPr/>
              <p:nvPr/>
            </p:nvSpPr>
            <p:spPr>
              <a:xfrm>
                <a:off x="8286"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sp>
            <p:nvSpPr>
              <p:cNvPr id="29" name="任意多边形 28"/>
              <p:cNvSpPr/>
              <p:nvPr/>
            </p:nvSpPr>
            <p:spPr>
              <a:xfrm>
                <a:off x="8521"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sp>
            <p:nvSpPr>
              <p:cNvPr id="30" name="任意多边形 29"/>
              <p:cNvSpPr/>
              <p:nvPr/>
            </p:nvSpPr>
            <p:spPr>
              <a:xfrm>
                <a:off x="8756"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sp>
            <p:nvSpPr>
              <p:cNvPr id="31" name="任意多边形 30"/>
              <p:cNvSpPr/>
              <p:nvPr/>
            </p:nvSpPr>
            <p:spPr>
              <a:xfrm>
                <a:off x="8991"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sp>
            <p:nvSpPr>
              <p:cNvPr id="33" name="任意多边形 32"/>
              <p:cNvSpPr/>
              <p:nvPr/>
            </p:nvSpPr>
            <p:spPr>
              <a:xfrm>
                <a:off x="9226"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grpSp>
        <p:sp>
          <p:nvSpPr>
            <p:cNvPr id="34" name="任意多边形 33"/>
            <p:cNvSpPr/>
            <p:nvPr/>
          </p:nvSpPr>
          <p:spPr>
            <a:xfrm>
              <a:off x="7356" y="2296"/>
              <a:ext cx="191" cy="5760"/>
            </a:xfrm>
            <a:custGeom>
              <a:avLst/>
              <a:gdLst>
                <a:gd name="connsiteX0" fmla="*/ 190 w 191"/>
                <a:gd name="connsiteY0" fmla="*/ 0 h 5760"/>
                <a:gd name="connsiteX1" fmla="*/ 191 w 191"/>
                <a:gd name="connsiteY1" fmla="*/ 4222 h 5760"/>
                <a:gd name="connsiteX2" fmla="*/ 4 w 191"/>
                <a:gd name="connsiteY2" fmla="*/ 4414 h 5760"/>
                <a:gd name="connsiteX3" fmla="*/ 0 w 191"/>
                <a:gd name="connsiteY3" fmla="*/ 5760 h 5760"/>
              </a:gdLst>
              <a:ahLst/>
              <a:cxnLst>
                <a:cxn ang="0">
                  <a:pos x="connsiteX0" y="connsiteY0"/>
                </a:cxn>
                <a:cxn ang="0">
                  <a:pos x="connsiteX1" y="connsiteY1"/>
                </a:cxn>
                <a:cxn ang="0">
                  <a:pos x="connsiteX2" y="connsiteY2"/>
                </a:cxn>
                <a:cxn ang="0">
                  <a:pos x="connsiteX3" y="connsiteY3"/>
                </a:cxn>
              </a:cxnLst>
              <a:rect l="l" t="t" r="r" b="b"/>
              <a:pathLst>
                <a:path w="191" h="5760">
                  <a:moveTo>
                    <a:pt x="190" y="0"/>
                  </a:moveTo>
                  <a:lnTo>
                    <a:pt x="191" y="4222"/>
                  </a:lnTo>
                  <a:lnTo>
                    <a:pt x="4" y="4414"/>
                  </a:lnTo>
                  <a:lnTo>
                    <a:pt x="0" y="5760"/>
                  </a:lnTo>
                </a:path>
              </a:pathLst>
            </a:custGeom>
            <a:noFill/>
            <a:ln>
              <a:solidFill>
                <a:srgbClr val="609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35" name="椭圆 34"/>
            <p:cNvSpPr/>
            <p:nvPr/>
          </p:nvSpPr>
          <p:spPr>
            <a:xfrm>
              <a:off x="7314" y="8038"/>
              <a:ext cx="85" cy="85"/>
            </a:xfrm>
            <a:prstGeom prst="ellipse">
              <a:avLst/>
            </a:prstGeom>
            <a:solidFill>
              <a:srgbClr val="377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36" name="任意多边形 35"/>
            <p:cNvSpPr/>
            <p:nvPr/>
          </p:nvSpPr>
          <p:spPr>
            <a:xfrm>
              <a:off x="9476" y="1959"/>
              <a:ext cx="2302" cy="224"/>
            </a:xfrm>
            <a:custGeom>
              <a:avLst/>
              <a:gdLst>
                <a:gd name="connsiteX0" fmla="*/ 0 w 2302"/>
                <a:gd name="connsiteY0" fmla="*/ 224 h 224"/>
                <a:gd name="connsiteX1" fmla="*/ 997 w 2302"/>
                <a:gd name="connsiteY1" fmla="*/ 224 h 224"/>
                <a:gd name="connsiteX2" fmla="*/ 1385 w 2302"/>
                <a:gd name="connsiteY2" fmla="*/ 4 h 224"/>
                <a:gd name="connsiteX3" fmla="*/ 2302 w 2302"/>
                <a:gd name="connsiteY3" fmla="*/ 0 h 224"/>
              </a:gdLst>
              <a:ahLst/>
              <a:cxnLst>
                <a:cxn ang="0">
                  <a:pos x="connsiteX0" y="connsiteY0"/>
                </a:cxn>
                <a:cxn ang="0">
                  <a:pos x="connsiteX1" y="connsiteY1"/>
                </a:cxn>
                <a:cxn ang="0">
                  <a:pos x="connsiteX2" y="connsiteY2"/>
                </a:cxn>
                <a:cxn ang="0">
                  <a:pos x="connsiteX3" y="connsiteY3"/>
                </a:cxn>
              </a:cxnLst>
              <a:rect l="l" t="t" r="r" b="b"/>
              <a:pathLst>
                <a:path w="2302" h="224">
                  <a:moveTo>
                    <a:pt x="0" y="224"/>
                  </a:moveTo>
                  <a:lnTo>
                    <a:pt x="997" y="224"/>
                  </a:lnTo>
                  <a:lnTo>
                    <a:pt x="1385" y="4"/>
                  </a:lnTo>
                  <a:lnTo>
                    <a:pt x="2302" y="0"/>
                  </a:lnTo>
                </a:path>
              </a:pathLst>
            </a:custGeom>
            <a:noFill/>
            <a:ln>
              <a:solidFill>
                <a:srgbClr val="609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noFill/>
                <a:sym typeface="+mn-ea"/>
              </a:endParaRPr>
            </a:p>
          </p:txBody>
        </p:sp>
        <p:sp>
          <p:nvSpPr>
            <p:cNvPr id="37" name="椭圆 36"/>
            <p:cNvSpPr/>
            <p:nvPr/>
          </p:nvSpPr>
          <p:spPr>
            <a:xfrm>
              <a:off x="11778" y="1918"/>
              <a:ext cx="85" cy="85"/>
            </a:xfrm>
            <a:prstGeom prst="ellipse">
              <a:avLst/>
            </a:prstGeom>
            <a:solidFill>
              <a:srgbClr val="377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51" name="任意多边形 50"/>
            <p:cNvSpPr/>
            <p:nvPr/>
          </p:nvSpPr>
          <p:spPr>
            <a:xfrm flipH="1" flipV="1">
              <a:off x="11870" y="4498"/>
              <a:ext cx="10" cy="4240"/>
            </a:xfrm>
            <a:custGeom>
              <a:avLst/>
              <a:gdLst>
                <a:gd name="connsiteX0" fmla="*/ 10 w 10"/>
                <a:gd name="connsiteY0" fmla="*/ 0 h 4240"/>
                <a:gd name="connsiteX1" fmla="*/ 0 w 10"/>
                <a:gd name="connsiteY1" fmla="*/ 4240 h 4240"/>
              </a:gdLst>
              <a:ahLst/>
              <a:cxnLst>
                <a:cxn ang="0">
                  <a:pos x="connsiteX0" y="connsiteY0"/>
                </a:cxn>
                <a:cxn ang="0">
                  <a:pos x="connsiteX1" y="connsiteY1"/>
                </a:cxn>
              </a:cxnLst>
              <a:rect l="l" t="t" r="r" b="b"/>
              <a:pathLst>
                <a:path w="10" h="4240">
                  <a:moveTo>
                    <a:pt x="10" y="0"/>
                  </a:moveTo>
                  <a:lnTo>
                    <a:pt x="0" y="4240"/>
                  </a:lnTo>
                </a:path>
              </a:pathLst>
            </a:custGeom>
            <a:noFill/>
            <a:ln w="19050">
              <a:solidFill>
                <a:srgbClr val="609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52" name="任意多边形 51"/>
            <p:cNvSpPr/>
            <p:nvPr/>
          </p:nvSpPr>
          <p:spPr>
            <a:xfrm flipH="1" flipV="1">
              <a:off x="11870" y="2058"/>
              <a:ext cx="5" cy="1927"/>
            </a:xfrm>
            <a:custGeom>
              <a:avLst/>
              <a:gdLst>
                <a:gd name="connsiteX0" fmla="*/ 5 w 5"/>
                <a:gd name="connsiteY0" fmla="*/ 0 h 1927"/>
                <a:gd name="connsiteX1" fmla="*/ 0 w 5"/>
                <a:gd name="connsiteY1" fmla="*/ 1927 h 1927"/>
              </a:gdLst>
              <a:ahLst/>
              <a:cxnLst>
                <a:cxn ang="0">
                  <a:pos x="connsiteX0" y="connsiteY0"/>
                </a:cxn>
                <a:cxn ang="0">
                  <a:pos x="connsiteX1" y="connsiteY1"/>
                </a:cxn>
              </a:cxnLst>
              <a:rect l="l" t="t" r="r" b="b"/>
              <a:pathLst>
                <a:path w="5" h="1927">
                  <a:moveTo>
                    <a:pt x="5" y="0"/>
                  </a:moveTo>
                  <a:lnTo>
                    <a:pt x="0" y="1927"/>
                  </a:lnTo>
                </a:path>
              </a:pathLst>
            </a:custGeom>
            <a:noFill/>
            <a:ln w="19050">
              <a:solidFill>
                <a:srgbClr val="377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grpSp>
          <p:nvGrpSpPr>
            <p:cNvPr id="53" name="组合 52"/>
            <p:cNvGrpSpPr/>
            <p:nvPr/>
          </p:nvGrpSpPr>
          <p:grpSpPr>
            <a:xfrm rot="0" flipH="1" flipV="1">
              <a:off x="7437" y="8720"/>
              <a:ext cx="3835" cy="19"/>
              <a:chOff x="8034" y="2058"/>
              <a:chExt cx="3835" cy="19"/>
            </a:xfrm>
          </p:grpSpPr>
          <p:sp>
            <p:nvSpPr>
              <p:cNvPr id="38" name="任意多边形 37"/>
              <p:cNvSpPr/>
              <p:nvPr/>
            </p:nvSpPr>
            <p:spPr>
              <a:xfrm rot="5400000" flipH="1">
                <a:off x="8993" y="1108"/>
                <a:ext cx="10" cy="1928"/>
              </a:xfrm>
              <a:custGeom>
                <a:avLst/>
                <a:gdLst>
                  <a:gd name="connisteX0" fmla="*/ 6350 w 6350"/>
                  <a:gd name="connsiteY0" fmla="*/ 0 h 2692400"/>
                  <a:gd name="connisteX1" fmla="*/ 6350 w 6350"/>
                  <a:gd name="connsiteY1" fmla="*/ 2692400 h 2692400"/>
                  <a:gd name="connisteX2" fmla="*/ 0 w 6350"/>
                  <a:gd name="connsiteY2" fmla="*/ 2692400 h 2692400"/>
                </a:gdLst>
                <a:ahLst/>
                <a:cxnLst>
                  <a:cxn ang="0">
                    <a:pos x="connisteX0" y="connsiteY0"/>
                  </a:cxn>
                  <a:cxn ang="0">
                    <a:pos x="connisteX1" y="connsiteY1"/>
                  </a:cxn>
                  <a:cxn ang="0">
                    <a:pos x="connisteX2" y="connsiteY2"/>
                  </a:cxn>
                </a:cxnLst>
                <a:rect l="l" t="t" r="r" b="b"/>
                <a:pathLst>
                  <a:path w="6350" h="2692400">
                    <a:moveTo>
                      <a:pt x="6350" y="0"/>
                    </a:moveTo>
                    <a:lnTo>
                      <a:pt x="6350" y="2692400"/>
                    </a:lnTo>
                    <a:lnTo>
                      <a:pt x="0" y="2692400"/>
                    </a:lnTo>
                  </a:path>
                </a:pathLst>
              </a:custGeom>
              <a:noFill/>
              <a:ln w="19050">
                <a:solidFill>
                  <a:srgbClr val="377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39" name="任意多边形 38"/>
              <p:cNvSpPr/>
              <p:nvPr/>
            </p:nvSpPr>
            <p:spPr>
              <a:xfrm rot="5400000" flipH="1">
                <a:off x="11585" y="1775"/>
                <a:ext cx="0" cy="567"/>
              </a:xfrm>
              <a:custGeom>
                <a:avLst/>
                <a:gdLst>
                  <a:gd name="connsiteX0" fmla="*/ 10 w 10"/>
                  <a:gd name="connsiteY0" fmla="*/ 0 h 737"/>
                  <a:gd name="connsiteX1" fmla="*/ 0 w 10"/>
                  <a:gd name="connsiteY1" fmla="*/ 737 h 737"/>
                </a:gdLst>
                <a:ahLst/>
                <a:cxnLst>
                  <a:cxn ang="0">
                    <a:pos x="connsiteX0" y="connsiteY0"/>
                  </a:cxn>
                  <a:cxn ang="0">
                    <a:pos x="connsiteX1" y="connsiteY1"/>
                  </a:cxn>
                </a:cxnLst>
                <a:rect l="l" t="t" r="r" b="b"/>
                <a:pathLst>
                  <a:path w="10" h="737">
                    <a:moveTo>
                      <a:pt x="10" y="0"/>
                    </a:moveTo>
                    <a:lnTo>
                      <a:pt x="0" y="737"/>
                    </a:lnTo>
                  </a:path>
                </a:pathLst>
              </a:custGeom>
              <a:noFill/>
              <a:ln w="19050">
                <a:solidFill>
                  <a:srgbClr val="377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40" name="任意多边形 39"/>
              <p:cNvSpPr/>
              <p:nvPr/>
            </p:nvSpPr>
            <p:spPr>
              <a:xfrm rot="5400000" flipH="1">
                <a:off x="10220" y="1841"/>
                <a:ext cx="0" cy="454"/>
              </a:xfrm>
              <a:custGeom>
                <a:avLst/>
                <a:gdLst>
                  <a:gd name="connsiteX0" fmla="*/ 10 w 10"/>
                  <a:gd name="connsiteY0" fmla="*/ 0 h 737"/>
                  <a:gd name="connsiteX1" fmla="*/ 0 w 10"/>
                  <a:gd name="connsiteY1" fmla="*/ 737 h 737"/>
                </a:gdLst>
                <a:ahLst/>
                <a:cxnLst>
                  <a:cxn ang="0">
                    <a:pos x="connsiteX0" y="connsiteY0"/>
                  </a:cxn>
                  <a:cxn ang="0">
                    <a:pos x="connsiteX1" y="connsiteY1"/>
                  </a:cxn>
                </a:cxnLst>
                <a:rect l="l" t="t" r="r" b="b"/>
                <a:pathLst>
                  <a:path w="10" h="737">
                    <a:moveTo>
                      <a:pt x="10" y="0"/>
                    </a:moveTo>
                    <a:lnTo>
                      <a:pt x="0" y="737"/>
                    </a:lnTo>
                  </a:path>
                </a:pathLst>
              </a:custGeom>
              <a:noFill/>
              <a:ln w="19050">
                <a:solidFill>
                  <a:srgbClr val="377DF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41" name="任意多边形 40"/>
              <p:cNvSpPr/>
              <p:nvPr/>
            </p:nvSpPr>
            <p:spPr>
              <a:xfrm rot="5400000" flipH="1">
                <a:off x="11074" y="1831"/>
                <a:ext cx="0" cy="454"/>
              </a:xfrm>
              <a:custGeom>
                <a:avLst/>
                <a:gdLst>
                  <a:gd name="connsiteX0" fmla="*/ 10 w 10"/>
                  <a:gd name="connsiteY0" fmla="*/ 0 h 737"/>
                  <a:gd name="connsiteX1" fmla="*/ 0 w 10"/>
                  <a:gd name="connsiteY1" fmla="*/ 737 h 737"/>
                </a:gdLst>
                <a:ahLst/>
                <a:cxnLst>
                  <a:cxn ang="0">
                    <a:pos x="connsiteX0" y="connsiteY0"/>
                  </a:cxn>
                  <a:cxn ang="0">
                    <a:pos x="connsiteX1" y="connsiteY1"/>
                  </a:cxn>
                </a:cxnLst>
                <a:rect l="l" t="t" r="r" b="b"/>
                <a:pathLst>
                  <a:path w="10" h="737">
                    <a:moveTo>
                      <a:pt x="10" y="0"/>
                    </a:moveTo>
                    <a:lnTo>
                      <a:pt x="0" y="737"/>
                    </a:lnTo>
                  </a:path>
                </a:pathLst>
              </a:custGeom>
              <a:noFill/>
              <a:ln w="19050">
                <a:solidFill>
                  <a:srgbClr val="377DF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grpSp>
        <p:sp>
          <p:nvSpPr>
            <p:cNvPr id="42" name="任意多边形 41"/>
            <p:cNvSpPr/>
            <p:nvPr/>
          </p:nvSpPr>
          <p:spPr>
            <a:xfrm flipH="1" flipV="1">
              <a:off x="10959" y="8588"/>
              <a:ext cx="922" cy="154"/>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 h="170">
                  <a:moveTo>
                    <a:pt x="0" y="0"/>
                  </a:moveTo>
                  <a:lnTo>
                    <a:pt x="920" y="0"/>
                  </a:lnTo>
                  <a:lnTo>
                    <a:pt x="781" y="166"/>
                  </a:lnTo>
                  <a:lnTo>
                    <a:pt x="0" y="170"/>
                  </a:lnTo>
                  <a:lnTo>
                    <a:pt x="0" y="0"/>
                  </a:lnTo>
                  <a:close/>
                </a:path>
              </a:pathLst>
            </a:custGeom>
            <a:solidFill>
              <a:srgbClr val="377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grpSp>
          <p:nvGrpSpPr>
            <p:cNvPr id="59" name="组合 58"/>
            <p:cNvGrpSpPr/>
            <p:nvPr/>
          </p:nvGrpSpPr>
          <p:grpSpPr>
            <a:xfrm rot="0" flipH="1" flipV="1">
              <a:off x="9806" y="8590"/>
              <a:ext cx="1214" cy="150"/>
              <a:chOff x="8286" y="2077"/>
              <a:chExt cx="1214" cy="150"/>
            </a:xfrm>
            <a:solidFill>
              <a:srgbClr val="377DF9"/>
            </a:solidFill>
          </p:grpSpPr>
          <p:sp>
            <p:nvSpPr>
              <p:cNvPr id="60" name="任意多边形 59"/>
              <p:cNvSpPr/>
              <p:nvPr/>
            </p:nvSpPr>
            <p:spPr>
              <a:xfrm>
                <a:off x="8286"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sp>
            <p:nvSpPr>
              <p:cNvPr id="43" name="任意多边形 42"/>
              <p:cNvSpPr/>
              <p:nvPr/>
            </p:nvSpPr>
            <p:spPr>
              <a:xfrm>
                <a:off x="8521"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sp>
            <p:nvSpPr>
              <p:cNvPr id="44" name="任意多边形 43"/>
              <p:cNvSpPr/>
              <p:nvPr/>
            </p:nvSpPr>
            <p:spPr>
              <a:xfrm>
                <a:off x="8756"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sp>
            <p:nvSpPr>
              <p:cNvPr id="45" name="任意多边形 44"/>
              <p:cNvSpPr/>
              <p:nvPr/>
            </p:nvSpPr>
            <p:spPr>
              <a:xfrm>
                <a:off x="8991"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sp>
            <p:nvSpPr>
              <p:cNvPr id="46" name="任意多边形 45"/>
              <p:cNvSpPr/>
              <p:nvPr/>
            </p:nvSpPr>
            <p:spPr>
              <a:xfrm>
                <a:off x="9226" y="2077"/>
                <a:ext cx="275" cy="151"/>
              </a:xfrm>
              <a:custGeom>
                <a:avLst/>
                <a:gdLst>
                  <a:gd name="connsiteX0" fmla="*/ 0 w 920"/>
                  <a:gd name="connsiteY0" fmla="*/ 0 h 170"/>
                  <a:gd name="connsiteX1" fmla="*/ 920 w 920"/>
                  <a:gd name="connsiteY1" fmla="*/ 0 h 170"/>
                  <a:gd name="connsiteX2" fmla="*/ 781 w 920"/>
                  <a:gd name="connsiteY2" fmla="*/ 166 h 170"/>
                  <a:gd name="connsiteX3" fmla="*/ 0 w 920"/>
                  <a:gd name="connsiteY3" fmla="*/ 170 h 170"/>
                  <a:gd name="connsiteX4" fmla="*/ 0 w 920"/>
                  <a:gd name="connsiteY4" fmla="*/ 0 h 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 h="151">
                    <a:moveTo>
                      <a:pt x="144" y="0"/>
                    </a:moveTo>
                    <a:lnTo>
                      <a:pt x="275" y="0"/>
                    </a:lnTo>
                    <a:lnTo>
                      <a:pt x="136" y="150"/>
                    </a:lnTo>
                    <a:lnTo>
                      <a:pt x="0" y="151"/>
                    </a:lnTo>
                    <a:lnTo>
                      <a:pt x="0" y="150"/>
                    </a:lnTo>
                    <a:lnTo>
                      <a:pt x="5" y="150"/>
                    </a:lnTo>
                    <a:lnTo>
                      <a:pt x="14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noFill/>
                </a:endParaRPr>
              </a:p>
            </p:txBody>
          </p:sp>
        </p:grpSp>
        <p:sp>
          <p:nvSpPr>
            <p:cNvPr id="47" name="任意多边形 46"/>
            <p:cNvSpPr/>
            <p:nvPr/>
          </p:nvSpPr>
          <p:spPr>
            <a:xfrm flipH="1" flipV="1">
              <a:off x="11775" y="2745"/>
              <a:ext cx="191" cy="5760"/>
            </a:xfrm>
            <a:custGeom>
              <a:avLst/>
              <a:gdLst>
                <a:gd name="connsiteX0" fmla="*/ 190 w 191"/>
                <a:gd name="connsiteY0" fmla="*/ 0 h 5760"/>
                <a:gd name="connsiteX1" fmla="*/ 191 w 191"/>
                <a:gd name="connsiteY1" fmla="*/ 4222 h 5760"/>
                <a:gd name="connsiteX2" fmla="*/ 4 w 191"/>
                <a:gd name="connsiteY2" fmla="*/ 4414 h 5760"/>
                <a:gd name="connsiteX3" fmla="*/ 0 w 191"/>
                <a:gd name="connsiteY3" fmla="*/ 5760 h 5760"/>
              </a:gdLst>
              <a:ahLst/>
              <a:cxnLst>
                <a:cxn ang="0">
                  <a:pos x="connsiteX0" y="connsiteY0"/>
                </a:cxn>
                <a:cxn ang="0">
                  <a:pos x="connsiteX1" y="connsiteY1"/>
                </a:cxn>
                <a:cxn ang="0">
                  <a:pos x="connsiteX2" y="connsiteY2"/>
                </a:cxn>
                <a:cxn ang="0">
                  <a:pos x="connsiteX3" y="connsiteY3"/>
                </a:cxn>
              </a:cxnLst>
              <a:rect l="l" t="t" r="r" b="b"/>
              <a:pathLst>
                <a:path w="191" h="5760">
                  <a:moveTo>
                    <a:pt x="190" y="0"/>
                  </a:moveTo>
                  <a:lnTo>
                    <a:pt x="191" y="4222"/>
                  </a:lnTo>
                  <a:lnTo>
                    <a:pt x="4" y="4414"/>
                  </a:lnTo>
                  <a:lnTo>
                    <a:pt x="0" y="5760"/>
                  </a:lnTo>
                </a:path>
              </a:pathLst>
            </a:custGeom>
            <a:noFill/>
            <a:ln>
              <a:solidFill>
                <a:srgbClr val="377DF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48" name="椭圆 47"/>
            <p:cNvSpPr/>
            <p:nvPr/>
          </p:nvSpPr>
          <p:spPr>
            <a:xfrm flipH="1" flipV="1">
              <a:off x="11926" y="2678"/>
              <a:ext cx="85" cy="85"/>
            </a:xfrm>
            <a:prstGeom prst="ellipse">
              <a:avLst/>
            </a:prstGeom>
            <a:solidFill>
              <a:srgbClr val="377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68" name="任意多边形 67"/>
            <p:cNvSpPr/>
            <p:nvPr/>
          </p:nvSpPr>
          <p:spPr>
            <a:xfrm flipH="1" flipV="1">
              <a:off x="7544" y="8618"/>
              <a:ext cx="2302" cy="224"/>
            </a:xfrm>
            <a:custGeom>
              <a:avLst/>
              <a:gdLst>
                <a:gd name="connsiteX0" fmla="*/ 0 w 2302"/>
                <a:gd name="connsiteY0" fmla="*/ 224 h 224"/>
                <a:gd name="connsiteX1" fmla="*/ 997 w 2302"/>
                <a:gd name="connsiteY1" fmla="*/ 224 h 224"/>
                <a:gd name="connsiteX2" fmla="*/ 1385 w 2302"/>
                <a:gd name="connsiteY2" fmla="*/ 4 h 224"/>
                <a:gd name="connsiteX3" fmla="*/ 2302 w 2302"/>
                <a:gd name="connsiteY3" fmla="*/ 0 h 224"/>
              </a:gdLst>
              <a:ahLst/>
              <a:cxnLst>
                <a:cxn ang="0">
                  <a:pos x="connsiteX0" y="connsiteY0"/>
                </a:cxn>
                <a:cxn ang="0">
                  <a:pos x="connsiteX1" y="connsiteY1"/>
                </a:cxn>
                <a:cxn ang="0">
                  <a:pos x="connsiteX2" y="connsiteY2"/>
                </a:cxn>
                <a:cxn ang="0">
                  <a:pos x="connsiteX3" y="connsiteY3"/>
                </a:cxn>
              </a:cxnLst>
              <a:rect l="l" t="t" r="r" b="b"/>
              <a:pathLst>
                <a:path w="2302" h="224">
                  <a:moveTo>
                    <a:pt x="0" y="224"/>
                  </a:moveTo>
                  <a:lnTo>
                    <a:pt x="997" y="224"/>
                  </a:lnTo>
                  <a:lnTo>
                    <a:pt x="1385" y="4"/>
                  </a:lnTo>
                  <a:lnTo>
                    <a:pt x="2302" y="0"/>
                  </a:lnTo>
                </a:path>
              </a:pathLst>
            </a:custGeom>
            <a:noFill/>
            <a:ln>
              <a:solidFill>
                <a:srgbClr val="377DF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noFill/>
                <a:sym typeface="+mn-ea"/>
              </a:endParaRPr>
            </a:p>
          </p:txBody>
        </p:sp>
        <p:sp>
          <p:nvSpPr>
            <p:cNvPr id="72" name="椭圆 71"/>
            <p:cNvSpPr/>
            <p:nvPr/>
          </p:nvSpPr>
          <p:spPr>
            <a:xfrm flipH="1" flipV="1">
              <a:off x="7459" y="8801"/>
              <a:ext cx="85" cy="85"/>
            </a:xfrm>
            <a:prstGeom prst="ellipse">
              <a:avLst/>
            </a:prstGeom>
            <a:solidFill>
              <a:srgbClr val="377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grpSp>
          <p:nvGrpSpPr>
            <p:cNvPr id="49" name="组合 48"/>
            <p:cNvGrpSpPr/>
            <p:nvPr/>
          </p:nvGrpSpPr>
          <p:grpSpPr>
            <a:xfrm rot="0">
              <a:off x="8050" y="2067"/>
              <a:ext cx="3835" cy="19"/>
              <a:chOff x="8034" y="2058"/>
              <a:chExt cx="3835" cy="19"/>
            </a:xfrm>
          </p:grpSpPr>
          <p:sp>
            <p:nvSpPr>
              <p:cNvPr id="50" name="任意多边形 49"/>
              <p:cNvSpPr/>
              <p:nvPr/>
            </p:nvSpPr>
            <p:spPr>
              <a:xfrm rot="5400000" flipH="1">
                <a:off x="8993" y="1108"/>
                <a:ext cx="10" cy="1928"/>
              </a:xfrm>
              <a:custGeom>
                <a:avLst/>
                <a:gdLst>
                  <a:gd name="connisteX0" fmla="*/ 6350 w 6350"/>
                  <a:gd name="connsiteY0" fmla="*/ 0 h 2692400"/>
                  <a:gd name="connisteX1" fmla="*/ 6350 w 6350"/>
                  <a:gd name="connsiteY1" fmla="*/ 2692400 h 2692400"/>
                  <a:gd name="connisteX2" fmla="*/ 0 w 6350"/>
                  <a:gd name="connsiteY2" fmla="*/ 2692400 h 2692400"/>
                </a:gdLst>
                <a:ahLst/>
                <a:cxnLst>
                  <a:cxn ang="0">
                    <a:pos x="connisteX0" y="connsiteY0"/>
                  </a:cxn>
                  <a:cxn ang="0">
                    <a:pos x="connisteX1" y="connsiteY1"/>
                  </a:cxn>
                  <a:cxn ang="0">
                    <a:pos x="connisteX2" y="connsiteY2"/>
                  </a:cxn>
                </a:cxnLst>
                <a:rect l="l" t="t" r="r" b="b"/>
                <a:pathLst>
                  <a:path w="6350" h="2692400">
                    <a:moveTo>
                      <a:pt x="6350" y="0"/>
                    </a:moveTo>
                    <a:lnTo>
                      <a:pt x="6350" y="2692400"/>
                    </a:lnTo>
                    <a:lnTo>
                      <a:pt x="0" y="2692400"/>
                    </a:lnTo>
                  </a:path>
                </a:pathLst>
              </a:custGeom>
              <a:noFill/>
              <a:ln w="19050">
                <a:solidFill>
                  <a:srgbClr val="377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69" name="任意多边形 68"/>
              <p:cNvSpPr/>
              <p:nvPr/>
            </p:nvSpPr>
            <p:spPr>
              <a:xfrm rot="5400000" flipH="1">
                <a:off x="11585" y="1775"/>
                <a:ext cx="0" cy="567"/>
              </a:xfrm>
              <a:custGeom>
                <a:avLst/>
                <a:gdLst>
                  <a:gd name="connsiteX0" fmla="*/ 10 w 10"/>
                  <a:gd name="connsiteY0" fmla="*/ 0 h 737"/>
                  <a:gd name="connsiteX1" fmla="*/ 0 w 10"/>
                  <a:gd name="connsiteY1" fmla="*/ 737 h 737"/>
                </a:gdLst>
                <a:ahLst/>
                <a:cxnLst>
                  <a:cxn ang="0">
                    <a:pos x="connsiteX0" y="connsiteY0"/>
                  </a:cxn>
                  <a:cxn ang="0">
                    <a:pos x="connsiteX1" y="connsiteY1"/>
                  </a:cxn>
                </a:cxnLst>
                <a:rect l="l" t="t" r="r" b="b"/>
                <a:pathLst>
                  <a:path w="10" h="737">
                    <a:moveTo>
                      <a:pt x="10" y="0"/>
                    </a:moveTo>
                    <a:lnTo>
                      <a:pt x="0" y="737"/>
                    </a:lnTo>
                  </a:path>
                </a:pathLst>
              </a:custGeom>
              <a:noFill/>
              <a:ln w="19050">
                <a:solidFill>
                  <a:srgbClr val="377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71" name="任意多边形 70"/>
              <p:cNvSpPr/>
              <p:nvPr/>
            </p:nvSpPr>
            <p:spPr>
              <a:xfrm rot="5400000" flipH="1">
                <a:off x="10220" y="1841"/>
                <a:ext cx="0" cy="454"/>
              </a:xfrm>
              <a:custGeom>
                <a:avLst/>
                <a:gdLst>
                  <a:gd name="connsiteX0" fmla="*/ 10 w 10"/>
                  <a:gd name="connsiteY0" fmla="*/ 0 h 737"/>
                  <a:gd name="connsiteX1" fmla="*/ 0 w 10"/>
                  <a:gd name="connsiteY1" fmla="*/ 737 h 737"/>
                </a:gdLst>
                <a:ahLst/>
                <a:cxnLst>
                  <a:cxn ang="0">
                    <a:pos x="connsiteX0" y="connsiteY0"/>
                  </a:cxn>
                  <a:cxn ang="0">
                    <a:pos x="connsiteX1" y="connsiteY1"/>
                  </a:cxn>
                </a:cxnLst>
                <a:rect l="l" t="t" r="r" b="b"/>
                <a:pathLst>
                  <a:path w="10" h="737">
                    <a:moveTo>
                      <a:pt x="10" y="0"/>
                    </a:moveTo>
                    <a:lnTo>
                      <a:pt x="0" y="737"/>
                    </a:lnTo>
                  </a:path>
                </a:pathLst>
              </a:custGeom>
              <a:noFill/>
              <a:ln w="19050">
                <a:solidFill>
                  <a:srgbClr val="377DF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sp>
            <p:nvSpPr>
              <p:cNvPr id="73" name="任意多边形 72"/>
              <p:cNvSpPr/>
              <p:nvPr/>
            </p:nvSpPr>
            <p:spPr>
              <a:xfrm rot="5400000" flipH="1">
                <a:off x="11074" y="1831"/>
                <a:ext cx="0" cy="454"/>
              </a:xfrm>
              <a:custGeom>
                <a:avLst/>
                <a:gdLst>
                  <a:gd name="connsiteX0" fmla="*/ 10 w 10"/>
                  <a:gd name="connsiteY0" fmla="*/ 0 h 737"/>
                  <a:gd name="connsiteX1" fmla="*/ 0 w 10"/>
                  <a:gd name="connsiteY1" fmla="*/ 737 h 737"/>
                </a:gdLst>
                <a:ahLst/>
                <a:cxnLst>
                  <a:cxn ang="0">
                    <a:pos x="connsiteX0" y="connsiteY0"/>
                  </a:cxn>
                  <a:cxn ang="0">
                    <a:pos x="connsiteX1" y="connsiteY1"/>
                  </a:cxn>
                </a:cxnLst>
                <a:rect l="l" t="t" r="r" b="b"/>
                <a:pathLst>
                  <a:path w="10" h="737">
                    <a:moveTo>
                      <a:pt x="10" y="0"/>
                    </a:moveTo>
                    <a:lnTo>
                      <a:pt x="0" y="737"/>
                    </a:lnTo>
                  </a:path>
                </a:pathLst>
              </a:custGeom>
              <a:noFill/>
              <a:ln w="19050">
                <a:solidFill>
                  <a:srgbClr val="377DF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noFill/>
                </a:endParaRPr>
              </a:p>
            </p:txBody>
          </p:sp>
        </p:grpSp>
      </p:grpSp>
      <p:sp>
        <p:nvSpPr>
          <p:cNvPr id="75" name="文本框 74"/>
          <p:cNvSpPr txBox="1"/>
          <p:nvPr/>
        </p:nvSpPr>
        <p:spPr>
          <a:xfrm>
            <a:off x="8534400" y="1556385"/>
            <a:ext cx="2590165" cy="3322955"/>
          </a:xfrm>
          <a:prstGeom prst="rect">
            <a:avLst/>
          </a:prstGeom>
          <a:noFill/>
        </p:spPr>
        <p:txBody>
          <a:bodyPr wrap="square" rtlCol="0">
            <a:spAutoFit/>
          </a:bodyPr>
          <a:p>
            <a:r>
              <a:rPr lang="en-US" altLang="zh-CN" sz="1400">
                <a:latin typeface="黑体" panose="02010609060101010101" charset="-122"/>
                <a:ea typeface="黑体" panose="02010609060101010101" charset="-122"/>
                <a:cs typeface="黑体" panose="02010609060101010101" charset="-122"/>
              </a:rPr>
              <a:t>  </a:t>
            </a:r>
            <a:r>
              <a:rPr lang="zh-CN" altLang="en-US" sz="1400">
                <a:latin typeface="黑体" panose="02010609060101010101" charset="-122"/>
                <a:ea typeface="黑体" panose="02010609060101010101" charset="-122"/>
                <a:cs typeface="黑体" panose="02010609060101010101" charset="-122"/>
              </a:rPr>
              <a:t>第三章</a:t>
            </a:r>
            <a:r>
              <a:rPr lang="en-US" altLang="zh-CN" sz="1400">
                <a:latin typeface="黑体" panose="02010609060101010101" charset="-122"/>
                <a:ea typeface="黑体" panose="02010609060101010101" charset="-122"/>
                <a:cs typeface="黑体" panose="02010609060101010101" charset="-122"/>
              </a:rPr>
              <a:t>  </a:t>
            </a:r>
            <a:r>
              <a:rPr lang="zh-CN" altLang="en-US" sz="1400">
                <a:latin typeface="黑体" panose="02010609060101010101" charset="-122"/>
                <a:ea typeface="黑体" panose="02010609060101010101" charset="-122"/>
                <a:cs typeface="黑体" panose="02010609060101010101" charset="-122"/>
              </a:rPr>
              <a:t>认定依据与档次</a:t>
            </a:r>
            <a:endParaRPr lang="zh-CN" altLang="en-US" sz="1400">
              <a:latin typeface="黑体" panose="02010609060101010101" charset="-122"/>
              <a:ea typeface="黑体" panose="02010609060101010101" charset="-122"/>
              <a:cs typeface="黑体" panose="02010609060101010101" charset="-122"/>
            </a:endParaRPr>
          </a:p>
          <a:p>
            <a:endParaRPr lang="zh-CN" altLang="en-US" sz="1400"/>
          </a:p>
          <a:p>
            <a:r>
              <a:rPr lang="zh-CN" altLang="en-US" sz="1400"/>
              <a:t>第八条</a:t>
            </a:r>
            <a:r>
              <a:rPr lang="en-US" altLang="zh-CN" sz="1400"/>
              <a:t>  </a:t>
            </a:r>
            <a:r>
              <a:rPr lang="zh-CN" altLang="en-US" sz="1400"/>
              <a:t>认定家庭经济困难学生依据以下因素：</a:t>
            </a:r>
            <a:endParaRPr lang="zh-CN" altLang="en-US" sz="1400"/>
          </a:p>
          <a:p>
            <a:r>
              <a:rPr lang="zh-CN" altLang="en-US" sz="1400"/>
              <a:t> </a:t>
            </a:r>
            <a:r>
              <a:rPr lang="en-US" altLang="zh-CN" sz="1400"/>
              <a:t> (</a:t>
            </a:r>
            <a:r>
              <a:rPr lang="zh-CN" altLang="en-US" sz="1400"/>
              <a:t>二</a:t>
            </a:r>
            <a:r>
              <a:rPr lang="en-US" altLang="zh-CN" sz="1400"/>
              <a:t>)</a:t>
            </a:r>
            <a:r>
              <a:rPr lang="zh-CN" altLang="en-US" sz="1400"/>
              <a:t>特殊群体因素。指</a:t>
            </a:r>
            <a:r>
              <a:rPr lang="zh-CN" altLang="en-US" sz="1400" b="1">
                <a:solidFill>
                  <a:srgbClr val="FF0000"/>
                </a:solidFill>
              </a:rPr>
              <a:t>特殊群体学生</a:t>
            </a:r>
            <a:r>
              <a:rPr lang="zh-CN" altLang="en-US" sz="1400"/>
              <a:t>，包括脱贫享受政策家庭学生，防止返贫致贫监测对象，低保对象，特困人员，低保边缘家庭学生，孤儿，事实无人抚养儿童，重点困境儿童，烈士子女，刚性支出困难家庭学生，家庭经济困难的残疾学生及残疾人子女。特殊群体的覆盖范围，将根据国家相关政策要求进行动态调整。</a:t>
            </a:r>
            <a:endParaRPr lang="zh-CN" altLang="en-US"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custDataLst>
              <p:tags r:id="rId2"/>
            </p:custDataLst>
          </p:nvPr>
        </p:nvSpPr>
        <p:spPr>
          <a:xfrm>
            <a:off x="533639" y="1448079"/>
            <a:ext cx="3648075" cy="477752"/>
          </a:xfrm>
          <a:prstGeom prst="rect">
            <a:avLst/>
          </a:prstGeom>
          <a:noFill/>
        </p:spPr>
        <p:txBody>
          <a:bodyPr vert="horz" wrap="square" lIns="91440" tIns="45720" rIns="91440" bIns="45720" rtlCol="0" anchor="b" anchorCtr="0">
            <a:noAutofit/>
          </a:bodyPr>
          <a:lstStyle/>
          <a:p>
            <a:pPr algn="r">
              <a:spcBef>
                <a:spcPts val="270"/>
              </a:spcBef>
              <a:defRPr/>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取消等级调整档次</a:t>
            </a:r>
            <a:endParaRPr lang="en-US" sz="1100"/>
          </a:p>
        </p:txBody>
      </p:sp>
      <p:sp>
        <p:nvSpPr>
          <p:cNvPr id="3" name="AutoShape 3"/>
          <p:cNvSpPr/>
          <p:nvPr>
            <p:custDataLst>
              <p:tags r:id="rId3"/>
            </p:custDataLst>
          </p:nvPr>
        </p:nvSpPr>
        <p:spPr>
          <a:xfrm>
            <a:off x="7924780" y="968465"/>
            <a:ext cx="3648075" cy="479402"/>
          </a:xfrm>
          <a:prstGeom prst="rect">
            <a:avLst/>
          </a:prstGeom>
          <a:noFill/>
        </p:spPr>
        <p:txBody>
          <a:bodyPr vert="horz" wrap="square" lIns="91440" tIns="45720" rIns="91440" bIns="45720" rtlCol="0" anchor="b" anchorCtr="0">
            <a:noAutofit/>
          </a:bodyPr>
          <a:lstStyle/>
          <a:p>
            <a:pPr algn="l">
              <a:lnSpc>
                <a:spcPct val="120000"/>
              </a:lnSpc>
              <a:defRPr/>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困难等级细化标准</a:t>
            </a:r>
            <a:endParaRPr lang="en-US" sz="1100"/>
          </a:p>
        </p:txBody>
      </p:sp>
      <p:sp>
        <p:nvSpPr>
          <p:cNvPr id="4" name="TextBox 4"/>
          <p:cNvSpPr txBox="1"/>
          <p:nvPr>
            <p:custDataLst>
              <p:tags r:id="rId4"/>
            </p:custDataLst>
          </p:nvPr>
        </p:nvSpPr>
        <p:spPr>
          <a:xfrm>
            <a:off x="609839" y="1925955"/>
            <a:ext cx="3648075" cy="1437730"/>
          </a:xfrm>
          <a:prstGeom prst="rect">
            <a:avLst/>
          </a:prstGeom>
        </p:spPr>
        <p:txBody>
          <a:bodyPr vert="horz" wrap="square" lIns="91440" tIns="45720" rIns="91440" bIns="45720" rtlCol="0" anchor="t" anchorCtr="0">
            <a:noAutofit/>
          </a:bodyPr>
          <a:lstStyle/>
          <a:p>
            <a:pPr algn="r">
              <a:lnSpc>
                <a:spcPct val="140000"/>
              </a:lnSpc>
              <a:spcBef>
                <a:spcPts val="375"/>
              </a:spcBef>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取消“A档、B档、C档”等级，将“特殊困难”调整为“特别困难”，明确类型差异，避免执行偏差，提升政策精准度。</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custDataLst>
              <p:tags r:id="rId5"/>
            </p:custDataLst>
          </p:nvPr>
        </p:nvSpPr>
        <p:spPr>
          <a:xfrm>
            <a:off x="8000980" y="1381125"/>
            <a:ext cx="3648075" cy="1389800"/>
          </a:xfrm>
          <a:prstGeom prst="rect">
            <a:avLst/>
          </a:prstGeom>
        </p:spPr>
        <p:txBody>
          <a:bodyPr vert="horz" wrap="square" lIns="91440" tIns="45720" rIns="91440" bIns="45720" rtlCol="0" anchor="t" anchorCtr="0">
            <a:noAutofit/>
          </a:bodyPr>
          <a:lstStyle/>
          <a:p>
            <a:pPr algn="l">
              <a:lnSpc>
                <a:spcPct val="140000"/>
              </a:lnSpc>
              <a:spcBef>
                <a:spcPts val="375"/>
              </a:spcBef>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明确特别困难、困难和一般困难标准，特别困难指无力承担基本费用，困难指部分承担需资助补充，一般困难指能承担大部分但仍有缺口需资助。</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nvSpPr>
        <p:spPr>
          <a:xfrm>
            <a:off x="476023" y="265328"/>
            <a:ext cx="1123950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优化困难学生档位名称标准</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AutoShape 7"/>
          <p:cNvSpPr/>
          <p:nvPr>
            <p:custDataLst>
              <p:tags r:id="rId6"/>
            </p:custDataLst>
          </p:nvPr>
        </p:nvSpPr>
        <p:spPr>
          <a:xfrm>
            <a:off x="686039" y="3124198"/>
            <a:ext cx="3648075" cy="477752"/>
          </a:xfrm>
          <a:prstGeom prst="rect">
            <a:avLst/>
          </a:prstGeom>
          <a:noFill/>
        </p:spPr>
        <p:txBody>
          <a:bodyPr vert="horz" wrap="square" lIns="91440" tIns="45720" rIns="91440" bIns="45720" rtlCol="0" anchor="b" anchorCtr="0">
            <a:noAutofit/>
          </a:bodyPr>
          <a:lstStyle/>
          <a:p>
            <a:pPr algn="r">
              <a:spcBef>
                <a:spcPts val="270"/>
              </a:spcBef>
              <a:defRPr/>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特别困难学生强调</a:t>
            </a:r>
            <a:endParaRPr lang="en-US" sz="1100"/>
          </a:p>
        </p:txBody>
      </p:sp>
      <p:sp>
        <p:nvSpPr>
          <p:cNvPr id="8" name="TextBox 8"/>
          <p:cNvSpPr txBox="1"/>
          <p:nvPr>
            <p:custDataLst>
              <p:tags r:id="rId7"/>
            </p:custDataLst>
          </p:nvPr>
        </p:nvSpPr>
        <p:spPr>
          <a:xfrm>
            <a:off x="668655" y="3601720"/>
            <a:ext cx="3677920" cy="2416810"/>
          </a:xfrm>
          <a:prstGeom prst="rect">
            <a:avLst/>
          </a:prstGeom>
        </p:spPr>
        <p:txBody>
          <a:bodyPr vert="horz" wrap="square" lIns="91440" tIns="45720" rIns="91440" bIns="45720" rtlCol="0" anchor="t" anchorCtr="0">
            <a:noAutofit/>
          </a:bodyPr>
          <a:lstStyle/>
          <a:p>
            <a:pPr algn="l">
              <a:lnSpc>
                <a:spcPct val="140000"/>
              </a:lnSpc>
              <a:spcBef>
                <a:spcPts val="375"/>
              </a:spcBef>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第一类为特殊群体学生（家庭经济困难</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残疾学生及残疾人子女除外）</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无需申请，直接认定为特别困难学生；</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spcBef>
                <a:spcPts val="375"/>
              </a:spcBef>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第二类为残联通过数据共享提供、并经学校审核确认为家庭经济困难的残疾学生及残疾人子女，一律纳入特别困难档次；</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algn="l">
              <a:lnSpc>
                <a:spcPct val="140000"/>
              </a:lnSpc>
              <a:spcBef>
                <a:spcPts val="375"/>
              </a:spcBef>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第三类为经学校按程序认定的其他特别困难学生。</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AutoShape 9"/>
          <p:cNvSpPr/>
          <p:nvPr>
            <p:custDataLst>
              <p:tags r:id="rId8"/>
            </p:custDataLst>
          </p:nvPr>
        </p:nvSpPr>
        <p:spPr>
          <a:xfrm>
            <a:off x="8004790" y="2770948"/>
            <a:ext cx="3648075" cy="479402"/>
          </a:xfrm>
          <a:prstGeom prst="rect">
            <a:avLst/>
          </a:prstGeom>
          <a:noFill/>
        </p:spPr>
        <p:txBody>
          <a:bodyPr vert="horz" wrap="square" lIns="91440" tIns="45720" rIns="91440" bIns="45720" rtlCol="0" anchor="b" anchorCtr="0">
            <a:noAutofit/>
          </a:bodyPr>
          <a:lstStyle/>
          <a:p>
            <a:pPr algn="l">
              <a:lnSpc>
                <a:spcPct val="120000"/>
              </a:lnSpc>
              <a:defRPr/>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修改重要性与意义</a:t>
            </a:r>
            <a:endParaRPr lang="en-US" sz="1100"/>
          </a:p>
        </p:txBody>
      </p:sp>
      <p:sp>
        <p:nvSpPr>
          <p:cNvPr id="10" name="TextBox 10"/>
          <p:cNvSpPr txBox="1"/>
          <p:nvPr>
            <p:custDataLst>
              <p:tags r:id="rId9"/>
            </p:custDataLst>
          </p:nvPr>
        </p:nvSpPr>
        <p:spPr>
          <a:xfrm>
            <a:off x="7924800" y="3221355"/>
            <a:ext cx="3833495" cy="2936240"/>
          </a:xfrm>
          <a:prstGeom prst="rect">
            <a:avLst/>
          </a:prstGeom>
        </p:spPr>
        <p:txBody>
          <a:bodyPr vert="horz" wrap="square" lIns="91440" tIns="45720" rIns="91440" bIns="45720" rtlCol="0" anchor="t" anchorCtr="0">
            <a:noAutofit/>
          </a:bodyPr>
          <a:lstStyle/>
          <a:p>
            <a:pPr indent="0" algn="l" fontAlgn="auto">
              <a:lnSpc>
                <a:spcPts val="1700"/>
              </a:lnSpc>
              <a:spcBef>
                <a:spcPts val="300"/>
              </a:spcBef>
            </a:pPr>
            <a:r>
              <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en-US" altLang="zh-CN" sz="1400">
                <a:solidFill>
                  <a:schemeClr val="dk1">
                    <a:alpha val="100000"/>
                  </a:schemeClr>
                </a:solidFill>
                <a:latin typeface="Noto Sans SC" panose="020B0200000000000000" charset="-122"/>
                <a:ea typeface="Noto Sans SC" panose="020B0200000000000000" charset="-122"/>
                <a:cs typeface="Noto Sans SC" panose="020B0200000000000000" charset="-122"/>
              </a:rPr>
              <a:t>1</a:t>
            </a:r>
            <a:r>
              <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rPr>
              <a:t>）增强语言准确性与政策可操作性：通过调整名称与细化标准，避免了以往因概念模糊导致的执行偏差，提升了文件在实际认定工作中的指导性与适用性。</a:t>
            </a:r>
            <a:endPar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indent="0" algn="l" fontAlgn="auto">
              <a:lnSpc>
                <a:spcPts val="1700"/>
              </a:lnSpc>
              <a:spcBef>
                <a:spcPts val="300"/>
              </a:spcBef>
            </a:pPr>
            <a:r>
              <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en-US" altLang="zh-CN" sz="1400">
                <a:solidFill>
                  <a:schemeClr val="dk1">
                    <a:alpha val="100000"/>
                  </a:schemeClr>
                </a:solidFill>
                <a:latin typeface="Noto Sans SC" panose="020B0200000000000000" charset="-122"/>
                <a:ea typeface="Noto Sans SC" panose="020B0200000000000000" charset="-122"/>
                <a:cs typeface="Noto Sans SC" panose="020B0200000000000000" charset="-122"/>
              </a:rPr>
              <a:t>2</a:t>
            </a:r>
            <a:r>
              <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rPr>
              <a:t>）突出逻辑严密与分类合理：清晰区分三档困难程度，并特别说明</a:t>
            </a:r>
            <a:r>
              <a:rPr lang="en-US" altLang="zh-CN" sz="140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rPr>
              <a:t>特别困难</a:t>
            </a:r>
            <a:r>
              <a:rPr lang="en-US" altLang="zh-CN" sz="140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rPr>
              <a:t>学生的三类来源，既体现对特殊群体的关怀，也保留学校自主认定的灵活性，使政策更具系统性和公平性。</a:t>
            </a:r>
            <a:endPar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endParaRPr>
          </a:p>
          <a:p>
            <a:pPr indent="0" algn="l" fontAlgn="auto">
              <a:lnSpc>
                <a:spcPts val="1700"/>
              </a:lnSpc>
              <a:spcBef>
                <a:spcPts val="300"/>
              </a:spcBef>
            </a:pPr>
            <a:r>
              <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rPr>
              <a:t>（</a:t>
            </a:r>
            <a:r>
              <a:rPr lang="en-US" altLang="zh-CN" sz="1400">
                <a:solidFill>
                  <a:schemeClr val="dk1">
                    <a:alpha val="100000"/>
                  </a:schemeClr>
                </a:solidFill>
                <a:latin typeface="Noto Sans SC" panose="020B0200000000000000" charset="-122"/>
                <a:ea typeface="Noto Sans SC" panose="020B0200000000000000" charset="-122"/>
                <a:cs typeface="Noto Sans SC" panose="020B0200000000000000" charset="-122"/>
              </a:rPr>
              <a:t>3</a:t>
            </a:r>
            <a:r>
              <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rPr>
              <a:t>）强化政策宣导与社会理解：修改后的表述更易于基层工作者、教师、学生及家长理解，有助于提高认定工作的透明度和公信力，确保国家资助政策真正精准落实到每一位需要帮助的学生身上。</a:t>
            </a:r>
            <a:endParaRPr lang="zh-CN" altLang="en-US" sz="14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grpSp>
        <p:nvGrpSpPr>
          <p:cNvPr id="14" name="组合 13"/>
          <p:cNvGrpSpPr/>
          <p:nvPr/>
        </p:nvGrpSpPr>
        <p:grpSpPr>
          <a:xfrm rot="0">
            <a:off x="4531995" y="1223010"/>
            <a:ext cx="3287395" cy="4926330"/>
            <a:chOff x="4618038" y="958850"/>
            <a:chExt cx="2951163" cy="4945063"/>
          </a:xfrm>
          <a:solidFill>
            <a:srgbClr val="82B5B4"/>
          </a:solidFill>
        </p:grpSpPr>
        <p:sp>
          <p:nvSpPr>
            <p:cNvPr id="15" name="Freeform 5"/>
            <p:cNvSpPr>
              <a:spLocks noEditPoints="1"/>
            </p:cNvSpPr>
            <p:nvPr/>
          </p:nvSpPr>
          <p:spPr bwMode="auto">
            <a:xfrm>
              <a:off x="4618038" y="1222375"/>
              <a:ext cx="2951163" cy="4681538"/>
            </a:xfrm>
            <a:custGeom>
              <a:avLst/>
              <a:gdLst>
                <a:gd name="T0" fmla="*/ 1859 w 1859"/>
                <a:gd name="T1" fmla="*/ 2949 h 2949"/>
                <a:gd name="T2" fmla="*/ 0 w 1859"/>
                <a:gd name="T3" fmla="*/ 2949 h 2949"/>
                <a:gd name="T4" fmla="*/ 0 w 1859"/>
                <a:gd name="T5" fmla="*/ 0 h 2949"/>
                <a:gd name="T6" fmla="*/ 1859 w 1859"/>
                <a:gd name="T7" fmla="*/ 0 h 2949"/>
                <a:gd name="T8" fmla="*/ 1859 w 1859"/>
                <a:gd name="T9" fmla="*/ 2949 h 2949"/>
                <a:gd name="T10" fmla="*/ 22 w 1859"/>
                <a:gd name="T11" fmla="*/ 2927 h 2949"/>
                <a:gd name="T12" fmla="*/ 1838 w 1859"/>
                <a:gd name="T13" fmla="*/ 2927 h 2949"/>
                <a:gd name="T14" fmla="*/ 1838 w 1859"/>
                <a:gd name="T15" fmla="*/ 21 h 2949"/>
                <a:gd name="T16" fmla="*/ 22 w 1859"/>
                <a:gd name="T17" fmla="*/ 21 h 2949"/>
                <a:gd name="T18" fmla="*/ 22 w 1859"/>
                <a:gd name="T19" fmla="*/ 2927 h 2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9" h="2949">
                  <a:moveTo>
                    <a:pt x="1859" y="2949"/>
                  </a:moveTo>
                  <a:lnTo>
                    <a:pt x="0" y="2949"/>
                  </a:lnTo>
                  <a:lnTo>
                    <a:pt x="0" y="0"/>
                  </a:lnTo>
                  <a:lnTo>
                    <a:pt x="1859" y="0"/>
                  </a:lnTo>
                  <a:lnTo>
                    <a:pt x="1859" y="2949"/>
                  </a:lnTo>
                  <a:close/>
                  <a:moveTo>
                    <a:pt x="22" y="2927"/>
                  </a:moveTo>
                  <a:lnTo>
                    <a:pt x="1838" y="2927"/>
                  </a:lnTo>
                  <a:lnTo>
                    <a:pt x="1838" y="21"/>
                  </a:lnTo>
                  <a:lnTo>
                    <a:pt x="22" y="21"/>
                  </a:lnTo>
                  <a:lnTo>
                    <a:pt x="22" y="29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 name="Rectangle 6"/>
            <p:cNvSpPr>
              <a:spLocks noChangeArrowheads="1"/>
            </p:cNvSpPr>
            <p:nvPr/>
          </p:nvSpPr>
          <p:spPr bwMode="auto">
            <a:xfrm>
              <a:off x="4878388" y="1239838"/>
              <a:ext cx="33338" cy="4646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7" name="Rectangle 7"/>
            <p:cNvSpPr>
              <a:spLocks noChangeArrowheads="1"/>
            </p:cNvSpPr>
            <p:nvPr/>
          </p:nvSpPr>
          <p:spPr bwMode="auto">
            <a:xfrm>
              <a:off x="4848225" y="979488"/>
              <a:ext cx="246063" cy="246063"/>
            </a:xfrm>
            <a:prstGeom prst="rect">
              <a:avLst/>
            </a:prstGeom>
            <a:solidFill>
              <a:srgbClr val="FBE9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8" name="Rectangle 8"/>
            <p:cNvSpPr>
              <a:spLocks noChangeArrowheads="1"/>
            </p:cNvSpPr>
            <p:nvPr/>
          </p:nvSpPr>
          <p:spPr bwMode="auto">
            <a:xfrm>
              <a:off x="5184775" y="1060450"/>
              <a:ext cx="24606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9" name="Rectangle 9"/>
            <p:cNvSpPr>
              <a:spLocks noChangeArrowheads="1"/>
            </p:cNvSpPr>
            <p:nvPr/>
          </p:nvSpPr>
          <p:spPr bwMode="auto">
            <a:xfrm>
              <a:off x="5514975" y="958850"/>
              <a:ext cx="247650" cy="266700"/>
            </a:xfrm>
            <a:prstGeom prst="rect">
              <a:avLst/>
            </a:prstGeom>
            <a:solidFill>
              <a:srgbClr val="FE7E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20" name="Freeform 10"/>
            <p:cNvSpPr>
              <a:spLocks noEditPoints="1"/>
            </p:cNvSpPr>
            <p:nvPr/>
          </p:nvSpPr>
          <p:spPr bwMode="auto">
            <a:xfrm>
              <a:off x="7080250" y="4851400"/>
              <a:ext cx="369888" cy="1009650"/>
            </a:xfrm>
            <a:custGeom>
              <a:avLst/>
              <a:gdLst>
                <a:gd name="T0" fmla="*/ 46 w 87"/>
                <a:gd name="T1" fmla="*/ 79 h 238"/>
                <a:gd name="T2" fmla="*/ 74 w 87"/>
                <a:gd name="T3" fmla="*/ 59 h 238"/>
                <a:gd name="T4" fmla="*/ 81 w 87"/>
                <a:gd name="T5" fmla="*/ 16 h 238"/>
                <a:gd name="T6" fmla="*/ 61 w 87"/>
                <a:gd name="T7" fmla="*/ 4 h 238"/>
                <a:gd name="T8" fmla="*/ 48 w 87"/>
                <a:gd name="T9" fmla="*/ 25 h 238"/>
                <a:gd name="T10" fmla="*/ 38 w 87"/>
                <a:gd name="T11" fmla="*/ 76 h 238"/>
                <a:gd name="T12" fmla="*/ 5 w 87"/>
                <a:gd name="T13" fmla="*/ 139 h 238"/>
                <a:gd name="T14" fmla="*/ 33 w 87"/>
                <a:gd name="T15" fmla="*/ 162 h 238"/>
                <a:gd name="T16" fmla="*/ 31 w 87"/>
                <a:gd name="T17" fmla="*/ 189 h 238"/>
                <a:gd name="T18" fmla="*/ 28 w 87"/>
                <a:gd name="T19" fmla="*/ 205 h 238"/>
                <a:gd name="T20" fmla="*/ 24 w 87"/>
                <a:gd name="T21" fmla="*/ 213 h 238"/>
                <a:gd name="T22" fmla="*/ 23 w 87"/>
                <a:gd name="T23" fmla="*/ 214 h 238"/>
                <a:gd name="T24" fmla="*/ 16 w 87"/>
                <a:gd name="T25" fmla="*/ 198 h 238"/>
                <a:gd name="T26" fmla="*/ 27 w 87"/>
                <a:gd name="T27" fmla="*/ 221 h 238"/>
                <a:gd name="T28" fmla="*/ 38 w 87"/>
                <a:gd name="T29" fmla="*/ 190 h 238"/>
                <a:gd name="T30" fmla="*/ 40 w 87"/>
                <a:gd name="T31" fmla="*/ 162 h 238"/>
                <a:gd name="T32" fmla="*/ 67 w 87"/>
                <a:gd name="T33" fmla="*/ 148 h 238"/>
                <a:gd name="T34" fmla="*/ 43 w 87"/>
                <a:gd name="T35" fmla="*/ 103 h 238"/>
                <a:gd name="T36" fmla="*/ 45 w 87"/>
                <a:gd name="T37" fmla="*/ 84 h 238"/>
                <a:gd name="T38" fmla="*/ 46 w 87"/>
                <a:gd name="T39" fmla="*/ 79 h 238"/>
                <a:gd name="T40" fmla="*/ 15 w 87"/>
                <a:gd name="T41" fmla="*/ 211 h 238"/>
                <a:gd name="T42" fmla="*/ 15 w 87"/>
                <a:gd name="T43" fmla="*/ 211 h 238"/>
                <a:gd name="T44" fmla="*/ 15 w 87"/>
                <a:gd name="T45" fmla="*/ 211 h 238"/>
                <a:gd name="T46" fmla="*/ 58 w 87"/>
                <a:gd name="T47" fmla="*/ 21 h 238"/>
                <a:gd name="T48" fmla="*/ 71 w 87"/>
                <a:gd name="T49" fmla="*/ 13 h 238"/>
                <a:gd name="T50" fmla="*/ 75 w 87"/>
                <a:gd name="T51" fmla="*/ 38 h 238"/>
                <a:gd name="T52" fmla="*/ 55 w 87"/>
                <a:gd name="T53" fmla="*/ 64 h 238"/>
                <a:gd name="T54" fmla="*/ 47 w 87"/>
                <a:gd name="T55" fmla="*/ 70 h 238"/>
                <a:gd name="T56" fmla="*/ 58 w 87"/>
                <a:gd name="T57" fmla="*/ 21 h 238"/>
                <a:gd name="T58" fmla="*/ 17 w 87"/>
                <a:gd name="T59" fmla="*/ 110 h 238"/>
                <a:gd name="T60" fmla="*/ 37 w 87"/>
                <a:gd name="T61" fmla="*/ 85 h 238"/>
                <a:gd name="T62" fmla="*/ 36 w 87"/>
                <a:gd name="T63" fmla="*/ 105 h 238"/>
                <a:gd name="T64" fmla="*/ 35 w 87"/>
                <a:gd name="T65" fmla="*/ 106 h 238"/>
                <a:gd name="T66" fmla="*/ 34 w 87"/>
                <a:gd name="T67" fmla="*/ 140 h 238"/>
                <a:gd name="T68" fmla="*/ 33 w 87"/>
                <a:gd name="T69" fmla="*/ 152 h 238"/>
                <a:gd name="T70" fmla="*/ 33 w 87"/>
                <a:gd name="T71" fmla="*/ 155 h 238"/>
                <a:gd name="T72" fmla="*/ 17 w 87"/>
                <a:gd name="T73" fmla="*/ 110 h 238"/>
                <a:gd name="T74" fmla="*/ 34 w 87"/>
                <a:gd name="T75" fmla="*/ 131 h 238"/>
                <a:gd name="T76" fmla="*/ 35 w 87"/>
                <a:gd name="T77" fmla="*/ 117 h 238"/>
                <a:gd name="T78" fmla="*/ 34 w 87"/>
                <a:gd name="T79" fmla="*/ 131 h 238"/>
                <a:gd name="T80" fmla="*/ 64 w 87"/>
                <a:gd name="T81" fmla="*/ 130 h 238"/>
                <a:gd name="T82" fmla="*/ 41 w 87"/>
                <a:gd name="T83" fmla="*/ 155 h 238"/>
                <a:gd name="T84" fmla="*/ 41 w 87"/>
                <a:gd name="T85" fmla="*/ 142 h 238"/>
                <a:gd name="T86" fmla="*/ 41 w 87"/>
                <a:gd name="T87" fmla="*/ 135 h 238"/>
                <a:gd name="T88" fmla="*/ 41 w 87"/>
                <a:gd name="T89" fmla="*/ 135 h 238"/>
                <a:gd name="T90" fmla="*/ 43 w 87"/>
                <a:gd name="T91" fmla="*/ 111 h 238"/>
                <a:gd name="T92" fmla="*/ 64 w 87"/>
                <a:gd name="T93" fmla="*/ 13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238">
                  <a:moveTo>
                    <a:pt x="46" y="79"/>
                  </a:moveTo>
                  <a:cubicBezTo>
                    <a:pt x="55" y="73"/>
                    <a:pt x="66" y="68"/>
                    <a:pt x="74" y="59"/>
                  </a:cubicBezTo>
                  <a:cubicBezTo>
                    <a:pt x="84" y="47"/>
                    <a:pt x="87" y="30"/>
                    <a:pt x="81" y="16"/>
                  </a:cubicBezTo>
                  <a:cubicBezTo>
                    <a:pt x="78" y="8"/>
                    <a:pt x="70" y="0"/>
                    <a:pt x="61" y="4"/>
                  </a:cubicBezTo>
                  <a:cubicBezTo>
                    <a:pt x="54" y="8"/>
                    <a:pt x="51" y="18"/>
                    <a:pt x="48" y="25"/>
                  </a:cubicBezTo>
                  <a:cubicBezTo>
                    <a:pt x="43" y="41"/>
                    <a:pt x="40" y="59"/>
                    <a:pt x="38" y="76"/>
                  </a:cubicBezTo>
                  <a:cubicBezTo>
                    <a:pt x="18" y="91"/>
                    <a:pt x="0" y="112"/>
                    <a:pt x="5" y="139"/>
                  </a:cubicBezTo>
                  <a:cubicBezTo>
                    <a:pt x="8" y="153"/>
                    <a:pt x="20" y="161"/>
                    <a:pt x="33" y="162"/>
                  </a:cubicBezTo>
                  <a:cubicBezTo>
                    <a:pt x="32" y="171"/>
                    <a:pt x="32" y="180"/>
                    <a:pt x="31" y="189"/>
                  </a:cubicBezTo>
                  <a:cubicBezTo>
                    <a:pt x="30" y="194"/>
                    <a:pt x="29" y="200"/>
                    <a:pt x="28" y="205"/>
                  </a:cubicBezTo>
                  <a:cubicBezTo>
                    <a:pt x="27" y="207"/>
                    <a:pt x="26" y="212"/>
                    <a:pt x="24" y="213"/>
                  </a:cubicBezTo>
                  <a:cubicBezTo>
                    <a:pt x="23" y="213"/>
                    <a:pt x="23" y="214"/>
                    <a:pt x="23" y="214"/>
                  </a:cubicBezTo>
                  <a:cubicBezTo>
                    <a:pt x="26" y="207"/>
                    <a:pt x="26" y="199"/>
                    <a:pt x="16" y="198"/>
                  </a:cubicBezTo>
                  <a:cubicBezTo>
                    <a:pt x="0" y="198"/>
                    <a:pt x="6" y="238"/>
                    <a:pt x="27" y="221"/>
                  </a:cubicBezTo>
                  <a:cubicBezTo>
                    <a:pt x="35" y="214"/>
                    <a:pt x="37" y="201"/>
                    <a:pt x="38" y="190"/>
                  </a:cubicBezTo>
                  <a:cubicBezTo>
                    <a:pt x="39" y="181"/>
                    <a:pt x="40" y="172"/>
                    <a:pt x="40" y="162"/>
                  </a:cubicBezTo>
                  <a:cubicBezTo>
                    <a:pt x="51" y="161"/>
                    <a:pt x="61" y="156"/>
                    <a:pt x="67" y="148"/>
                  </a:cubicBezTo>
                  <a:cubicBezTo>
                    <a:pt x="79" y="130"/>
                    <a:pt x="65" y="98"/>
                    <a:pt x="43" y="103"/>
                  </a:cubicBezTo>
                  <a:cubicBezTo>
                    <a:pt x="44" y="96"/>
                    <a:pt x="44" y="90"/>
                    <a:pt x="45" y="84"/>
                  </a:cubicBezTo>
                  <a:cubicBezTo>
                    <a:pt x="45" y="82"/>
                    <a:pt x="45" y="81"/>
                    <a:pt x="46" y="79"/>
                  </a:cubicBezTo>
                  <a:close/>
                  <a:moveTo>
                    <a:pt x="15" y="211"/>
                  </a:moveTo>
                  <a:cubicBezTo>
                    <a:pt x="15" y="211"/>
                    <a:pt x="15" y="211"/>
                    <a:pt x="15" y="211"/>
                  </a:cubicBezTo>
                  <a:cubicBezTo>
                    <a:pt x="15" y="210"/>
                    <a:pt x="15" y="210"/>
                    <a:pt x="15" y="211"/>
                  </a:cubicBezTo>
                  <a:close/>
                  <a:moveTo>
                    <a:pt x="58" y="21"/>
                  </a:moveTo>
                  <a:cubicBezTo>
                    <a:pt x="60" y="16"/>
                    <a:pt x="64" y="7"/>
                    <a:pt x="71" y="13"/>
                  </a:cubicBezTo>
                  <a:cubicBezTo>
                    <a:pt x="76" y="19"/>
                    <a:pt x="77" y="31"/>
                    <a:pt x="75" y="38"/>
                  </a:cubicBezTo>
                  <a:cubicBezTo>
                    <a:pt x="73" y="50"/>
                    <a:pt x="65" y="58"/>
                    <a:pt x="55" y="64"/>
                  </a:cubicBezTo>
                  <a:cubicBezTo>
                    <a:pt x="52" y="66"/>
                    <a:pt x="49" y="68"/>
                    <a:pt x="47" y="70"/>
                  </a:cubicBezTo>
                  <a:cubicBezTo>
                    <a:pt x="49" y="53"/>
                    <a:pt x="51" y="36"/>
                    <a:pt x="58" y="21"/>
                  </a:cubicBezTo>
                  <a:close/>
                  <a:moveTo>
                    <a:pt x="17" y="110"/>
                  </a:moveTo>
                  <a:cubicBezTo>
                    <a:pt x="22" y="100"/>
                    <a:pt x="29" y="92"/>
                    <a:pt x="37" y="85"/>
                  </a:cubicBezTo>
                  <a:cubicBezTo>
                    <a:pt x="37" y="92"/>
                    <a:pt x="36" y="98"/>
                    <a:pt x="36" y="105"/>
                  </a:cubicBezTo>
                  <a:cubicBezTo>
                    <a:pt x="36" y="105"/>
                    <a:pt x="36" y="105"/>
                    <a:pt x="35" y="106"/>
                  </a:cubicBezTo>
                  <a:cubicBezTo>
                    <a:pt x="22" y="114"/>
                    <a:pt x="21" y="134"/>
                    <a:pt x="34" y="140"/>
                  </a:cubicBezTo>
                  <a:cubicBezTo>
                    <a:pt x="34" y="144"/>
                    <a:pt x="33" y="148"/>
                    <a:pt x="33" y="152"/>
                  </a:cubicBezTo>
                  <a:cubicBezTo>
                    <a:pt x="33" y="153"/>
                    <a:pt x="33" y="154"/>
                    <a:pt x="33" y="155"/>
                  </a:cubicBezTo>
                  <a:cubicBezTo>
                    <a:pt x="9" y="152"/>
                    <a:pt x="9" y="128"/>
                    <a:pt x="17" y="110"/>
                  </a:cubicBezTo>
                  <a:close/>
                  <a:moveTo>
                    <a:pt x="34" y="131"/>
                  </a:moveTo>
                  <a:cubicBezTo>
                    <a:pt x="31" y="128"/>
                    <a:pt x="32" y="122"/>
                    <a:pt x="35" y="117"/>
                  </a:cubicBezTo>
                  <a:cubicBezTo>
                    <a:pt x="34" y="122"/>
                    <a:pt x="34" y="127"/>
                    <a:pt x="34" y="131"/>
                  </a:cubicBezTo>
                  <a:close/>
                  <a:moveTo>
                    <a:pt x="64" y="130"/>
                  </a:moveTo>
                  <a:cubicBezTo>
                    <a:pt x="65" y="144"/>
                    <a:pt x="53" y="153"/>
                    <a:pt x="41" y="155"/>
                  </a:cubicBezTo>
                  <a:cubicBezTo>
                    <a:pt x="41" y="151"/>
                    <a:pt x="41" y="147"/>
                    <a:pt x="41" y="142"/>
                  </a:cubicBezTo>
                  <a:cubicBezTo>
                    <a:pt x="46" y="143"/>
                    <a:pt x="46" y="136"/>
                    <a:pt x="41" y="135"/>
                  </a:cubicBezTo>
                  <a:cubicBezTo>
                    <a:pt x="41" y="135"/>
                    <a:pt x="41" y="135"/>
                    <a:pt x="41" y="135"/>
                  </a:cubicBezTo>
                  <a:cubicBezTo>
                    <a:pt x="42" y="127"/>
                    <a:pt x="42" y="119"/>
                    <a:pt x="43" y="111"/>
                  </a:cubicBezTo>
                  <a:cubicBezTo>
                    <a:pt x="53" y="107"/>
                    <a:pt x="64" y="119"/>
                    <a:pt x="64" y="130"/>
                  </a:cubicBezTo>
                  <a:close/>
                </a:path>
              </a:pathLst>
            </a:custGeom>
            <a:solidFill>
              <a:srgbClr val="FD7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1" name="Oval 11"/>
            <p:cNvSpPr>
              <a:spLocks noChangeArrowheads="1"/>
            </p:cNvSpPr>
            <p:nvPr/>
          </p:nvSpPr>
          <p:spPr bwMode="auto">
            <a:xfrm>
              <a:off x="4703763" y="1519238"/>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2" name="Oval 12"/>
            <p:cNvSpPr>
              <a:spLocks noChangeArrowheads="1"/>
            </p:cNvSpPr>
            <p:nvPr/>
          </p:nvSpPr>
          <p:spPr bwMode="auto">
            <a:xfrm>
              <a:off x="4703763" y="1871663"/>
              <a:ext cx="106363" cy="1095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Oval 13"/>
            <p:cNvSpPr>
              <a:spLocks noChangeArrowheads="1"/>
            </p:cNvSpPr>
            <p:nvPr/>
          </p:nvSpPr>
          <p:spPr bwMode="auto">
            <a:xfrm>
              <a:off x="4703763" y="2227263"/>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Oval 14"/>
            <p:cNvSpPr>
              <a:spLocks noChangeArrowheads="1"/>
            </p:cNvSpPr>
            <p:nvPr/>
          </p:nvSpPr>
          <p:spPr bwMode="auto">
            <a:xfrm>
              <a:off x="4703763" y="2579688"/>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Oval 15"/>
            <p:cNvSpPr>
              <a:spLocks noChangeArrowheads="1"/>
            </p:cNvSpPr>
            <p:nvPr/>
          </p:nvSpPr>
          <p:spPr bwMode="auto">
            <a:xfrm>
              <a:off x="4703763" y="2932113"/>
              <a:ext cx="106363" cy="1111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Oval 16"/>
            <p:cNvSpPr>
              <a:spLocks noChangeArrowheads="1"/>
            </p:cNvSpPr>
            <p:nvPr/>
          </p:nvSpPr>
          <p:spPr bwMode="auto">
            <a:xfrm>
              <a:off x="4703763" y="3289300"/>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Oval 17"/>
            <p:cNvSpPr>
              <a:spLocks noChangeArrowheads="1"/>
            </p:cNvSpPr>
            <p:nvPr/>
          </p:nvSpPr>
          <p:spPr bwMode="auto">
            <a:xfrm>
              <a:off x="4703763" y="3641725"/>
              <a:ext cx="106363" cy="1095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Oval 18"/>
            <p:cNvSpPr>
              <a:spLocks noChangeArrowheads="1"/>
            </p:cNvSpPr>
            <p:nvPr/>
          </p:nvSpPr>
          <p:spPr bwMode="auto">
            <a:xfrm>
              <a:off x="4703763" y="3994150"/>
              <a:ext cx="106363" cy="1095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9" name="Oval 19"/>
            <p:cNvSpPr>
              <a:spLocks noChangeArrowheads="1"/>
            </p:cNvSpPr>
            <p:nvPr/>
          </p:nvSpPr>
          <p:spPr bwMode="auto">
            <a:xfrm>
              <a:off x="4703763" y="4349750"/>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Oval 20"/>
            <p:cNvSpPr>
              <a:spLocks noChangeArrowheads="1"/>
            </p:cNvSpPr>
            <p:nvPr/>
          </p:nvSpPr>
          <p:spPr bwMode="auto">
            <a:xfrm>
              <a:off x="4703763" y="4702175"/>
              <a:ext cx="106363" cy="1111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Oval 21"/>
            <p:cNvSpPr>
              <a:spLocks noChangeArrowheads="1"/>
            </p:cNvSpPr>
            <p:nvPr/>
          </p:nvSpPr>
          <p:spPr bwMode="auto">
            <a:xfrm>
              <a:off x="4703763" y="5059363"/>
              <a:ext cx="106363" cy="1063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Oval 22"/>
            <p:cNvSpPr>
              <a:spLocks noChangeArrowheads="1"/>
            </p:cNvSpPr>
            <p:nvPr/>
          </p:nvSpPr>
          <p:spPr bwMode="auto">
            <a:xfrm>
              <a:off x="4703763" y="5411788"/>
              <a:ext cx="106363" cy="1047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34" name="文本框 33"/>
          <p:cNvSpPr txBox="1"/>
          <p:nvPr/>
        </p:nvSpPr>
        <p:spPr>
          <a:xfrm>
            <a:off x="4935220" y="1676400"/>
            <a:ext cx="2722880" cy="3808730"/>
          </a:xfrm>
          <a:prstGeom prst="rect">
            <a:avLst/>
          </a:prstGeom>
          <a:noFill/>
        </p:spPr>
        <p:txBody>
          <a:bodyPr wrap="square" rtlCol="0">
            <a:noAutofit/>
          </a:bodyPr>
          <a:p>
            <a:r>
              <a:rPr lang="zh-CN" altLang="en-US" sz="1400">
                <a:latin typeface="黑体" panose="02010609060101010101" charset="-122"/>
                <a:ea typeface="黑体" panose="02010609060101010101" charset="-122"/>
              </a:rPr>
              <a:t>第九条</a:t>
            </a:r>
            <a:r>
              <a:rPr lang="en-US" altLang="zh-CN" sz="1400"/>
              <a:t>  </a:t>
            </a:r>
            <a:r>
              <a:rPr lang="zh-CN" altLang="en-US" sz="1400"/>
              <a:t>家庭经济困难学生认定档次设置为</a:t>
            </a:r>
            <a:r>
              <a:rPr lang="en-US" altLang="zh-CN" sz="1400"/>
              <a:t>“</a:t>
            </a:r>
            <a:r>
              <a:rPr lang="zh-CN" altLang="en-US" sz="1400"/>
              <a:t>特别困难</a:t>
            </a:r>
            <a:r>
              <a:rPr lang="en-US" altLang="zh-CN" sz="1400"/>
              <a:t>”“</a:t>
            </a:r>
            <a:r>
              <a:rPr lang="zh-CN" altLang="en-US" sz="1400"/>
              <a:t>困难</a:t>
            </a:r>
            <a:r>
              <a:rPr lang="en-US" altLang="zh-CN" sz="1400"/>
              <a:t>”</a:t>
            </a:r>
            <a:r>
              <a:rPr lang="zh-CN" altLang="en-US" sz="1400"/>
              <a:t>和</a:t>
            </a:r>
            <a:r>
              <a:rPr lang="en-US" altLang="zh-CN" sz="1400"/>
              <a:t>“</a:t>
            </a:r>
            <a:r>
              <a:rPr lang="zh-CN" altLang="en-US" sz="1400"/>
              <a:t>一般困难</a:t>
            </a:r>
            <a:r>
              <a:rPr lang="en-US" altLang="zh-CN" sz="1400"/>
              <a:t>”</a:t>
            </a:r>
            <a:r>
              <a:rPr lang="zh-CN" altLang="en-US" sz="1400"/>
              <a:t>三档。</a:t>
            </a:r>
            <a:endParaRPr lang="zh-CN" altLang="en-US" sz="1400"/>
          </a:p>
          <a:p>
            <a:r>
              <a:rPr lang="en-US" altLang="zh-CN" sz="1400"/>
              <a:t>   </a:t>
            </a:r>
            <a:r>
              <a:rPr lang="zh-CN" altLang="en-US" sz="1400"/>
              <a:t>特别困难，指学生及其家庭无力承担在校期间的学习和生活基本费用。主要包括本办法第八条（二）中的特殊群体学生以及经学校认定的其他家庭经济困难学生。</a:t>
            </a:r>
            <a:endParaRPr lang="zh-CN" altLang="en-US" sz="1400"/>
          </a:p>
          <a:p>
            <a:r>
              <a:rPr lang="zh-CN" altLang="en-US" sz="1400"/>
              <a:t>困难，指学生及其家庭仅能部分承担在校期间部分学习和生活基本费用，其余部分需要依靠国家资助政策补充。</a:t>
            </a:r>
            <a:endParaRPr lang="zh-CN" altLang="en-US" sz="1400"/>
          </a:p>
          <a:p>
            <a:r>
              <a:rPr lang="zh-CN" altLang="en-US" sz="1400"/>
              <a:t>一般困难，指学生及其家庭能承担大部分在校期间部分学习和生活基本费用，但仍有部分缺口，对其全面发展形成制约，需要国家资助予以补充。</a:t>
            </a:r>
            <a:endParaRPr lang="zh-CN" altLang="en-US"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特殊群体“免申即享”</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AutoShape 3"/>
          <p:cNvSpPr/>
          <p:nvPr>
            <p:custDataLst>
              <p:tags r:id="rId2"/>
            </p:custDataLst>
          </p:nvPr>
        </p:nvSpPr>
        <p:spPr>
          <a:xfrm>
            <a:off x="537512" y="1664304"/>
            <a:ext cx="638131" cy="638131"/>
          </a:xfrm>
          <a:prstGeom prst="ellipse">
            <a:avLst/>
          </a:prstGeom>
          <a:solidFill>
            <a:schemeClr val="accent1">
              <a:alpha val="20000"/>
            </a:schemeClr>
          </a:solidFill>
        </p:spPr>
      </p:sp>
      <p:sp>
        <p:nvSpPr>
          <p:cNvPr id="4" name="TextBox 4"/>
          <p:cNvSpPr txBox="1"/>
          <p:nvPr>
            <p:custDataLst>
              <p:tags r:id="rId3"/>
            </p:custDataLst>
          </p:nvPr>
        </p:nvSpPr>
        <p:spPr>
          <a:xfrm>
            <a:off x="1300882" y="1463721"/>
            <a:ext cx="6886575" cy="765904"/>
          </a:xfrm>
          <a:prstGeom prst="rect">
            <a:avLst/>
          </a:prstGeom>
        </p:spPr>
        <p:txBody>
          <a:bodyPr vert="horz" wrap="square" lIns="123825" tIns="123825" rIns="57150" bIns="123825" rtlCol="0" anchor="b" anchorCtr="0">
            <a:noAutofit/>
          </a:bodyPr>
          <a:lstStyle/>
          <a:p>
            <a:pPr>
              <a:lnSpc>
                <a:spcPct val="140000"/>
              </a:lnSpc>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核心规定</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custDataLst>
              <p:tags r:id="rId4"/>
            </p:custDataLst>
          </p:nvPr>
        </p:nvSpPr>
        <p:spPr>
          <a:xfrm>
            <a:off x="1371367" y="2057644"/>
            <a:ext cx="6891292" cy="1083679"/>
          </a:xfrm>
          <a:prstGeom prst="rect">
            <a:avLst/>
          </a:prstGeom>
        </p:spPr>
        <p:txBody>
          <a:bodyPr vert="horz" wrap="square" lIns="123825" tIns="123825" rIns="57150" bIns="123825" rtlCol="0" anchor="t" anchorCtr="0">
            <a:noAutofit/>
          </a:bodyPr>
          <a:lstStyle/>
          <a:p>
            <a:pPr>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新办法配套“免申即享”便民服务，亮点在于第十一条第（四）项和第（五项）第五点，特殊群体学生（残疾学生及子女除外）无需提交申请表，直接认定为家庭经济困难学生。</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AutoShape 6"/>
          <p:cNvSpPr/>
          <p:nvPr>
            <p:custDataLst>
              <p:tags r:id="rId5"/>
            </p:custDataLst>
          </p:nvPr>
        </p:nvSpPr>
        <p:spPr>
          <a:xfrm>
            <a:off x="537512" y="3384629"/>
            <a:ext cx="638131" cy="638131"/>
          </a:xfrm>
          <a:prstGeom prst="ellipse">
            <a:avLst/>
          </a:prstGeom>
          <a:solidFill>
            <a:schemeClr val="accent1">
              <a:alpha val="20000"/>
            </a:schemeClr>
          </a:solidFill>
        </p:spPr>
      </p:sp>
      <p:sp>
        <p:nvSpPr>
          <p:cNvPr id="7" name="TextBox 7"/>
          <p:cNvSpPr txBox="1"/>
          <p:nvPr>
            <p:custDataLst>
              <p:tags r:id="rId6"/>
            </p:custDataLst>
          </p:nvPr>
        </p:nvSpPr>
        <p:spPr>
          <a:xfrm>
            <a:off x="1300882" y="3182098"/>
            <a:ext cx="6886575" cy="769800"/>
          </a:xfrm>
          <a:prstGeom prst="rect">
            <a:avLst/>
          </a:prstGeom>
        </p:spPr>
        <p:txBody>
          <a:bodyPr vert="horz" wrap="square" lIns="123825" tIns="123825" rIns="57150" bIns="123825" rtlCol="0" anchor="b" anchorCtr="0">
            <a:noAutofit/>
          </a:bodyPr>
          <a:lstStyle/>
          <a:p>
            <a:pPr>
              <a:lnSpc>
                <a:spcPct val="140000"/>
              </a:lnSpc>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操作流程</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AutoShape 8"/>
          <p:cNvSpPr/>
          <p:nvPr>
            <p:custDataLst>
              <p:tags r:id="rId7"/>
            </p:custDataLst>
          </p:nvPr>
        </p:nvSpPr>
        <p:spPr>
          <a:xfrm>
            <a:off x="537512" y="5104954"/>
            <a:ext cx="638131" cy="638131"/>
          </a:xfrm>
          <a:prstGeom prst="ellipse">
            <a:avLst/>
          </a:prstGeom>
          <a:solidFill>
            <a:schemeClr val="accent1">
              <a:alpha val="20000"/>
            </a:schemeClr>
          </a:solidFill>
        </p:spPr>
      </p:sp>
      <p:sp>
        <p:nvSpPr>
          <p:cNvPr id="9" name="TextBox 9"/>
          <p:cNvSpPr txBox="1"/>
          <p:nvPr>
            <p:custDataLst>
              <p:tags r:id="rId8"/>
            </p:custDataLst>
          </p:nvPr>
        </p:nvSpPr>
        <p:spPr>
          <a:xfrm>
            <a:off x="1300882" y="4920230"/>
            <a:ext cx="6886575" cy="734184"/>
          </a:xfrm>
          <a:prstGeom prst="rect">
            <a:avLst/>
          </a:prstGeom>
        </p:spPr>
        <p:txBody>
          <a:bodyPr vert="horz" wrap="square" lIns="123825" tIns="123825" rIns="57150" bIns="123825" rtlCol="0" anchor="b" anchorCtr="0">
            <a:noAutofit/>
          </a:bodyPr>
          <a:lstStyle/>
          <a:p>
            <a:pPr>
              <a:lnSpc>
                <a:spcPct val="140000"/>
              </a:lnSpc>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重大意义</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9"/>
            </p:custDataLst>
          </p:nvPr>
        </p:nvSpPr>
        <p:spPr>
          <a:xfrm>
            <a:off x="1300882" y="3741456"/>
            <a:ext cx="6891292" cy="1074439"/>
          </a:xfrm>
          <a:prstGeom prst="rect">
            <a:avLst/>
          </a:prstGeom>
        </p:spPr>
        <p:txBody>
          <a:bodyPr vert="horz" wrap="square" lIns="123825" tIns="123825" rIns="57150" bIns="123825" rtlCol="0" anchor="t" anchorCtr="0">
            <a:noAutofit/>
          </a:bodyPr>
          <a:lstStyle/>
          <a:p>
            <a:pPr>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学校依据共享数据名单认定特殊群体学生，享受“免申即享、不予公示”。残疾学生及子女按原程序申请公示。多部门数据共享机制支撑此政策。</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10"/>
            </p:custDataLst>
          </p:nvPr>
        </p:nvSpPr>
        <p:spPr>
          <a:xfrm>
            <a:off x="1300882" y="5424019"/>
            <a:ext cx="6891292" cy="1092920"/>
          </a:xfrm>
          <a:prstGeom prst="rect">
            <a:avLst/>
          </a:prstGeom>
        </p:spPr>
        <p:txBody>
          <a:bodyPr vert="horz" wrap="square" lIns="123825" tIns="123825" rIns="57150" bIns="123825" rtlCol="0" anchor="t" anchorCtr="0">
            <a:noAutofit/>
          </a:bodyPr>
          <a:lstStyle/>
          <a:p>
            <a:pPr>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简化申请流程，减轻负担，避免重复提交证明；保护隐私与尊严，避免公示伤害；提升认定效率与精准度；是政府数字化转型成功实践，推动资助工作智能化、精准化。</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cxnSp>
        <p:nvCxnSpPr>
          <p:cNvPr id="13" name="Connector 13"/>
          <p:cNvCxnSpPr/>
          <p:nvPr>
            <p:custDataLst>
              <p:tags r:id="rId11"/>
            </p:custDataLst>
          </p:nvPr>
        </p:nvCxnSpPr>
        <p:spPr>
          <a:xfrm>
            <a:off x="856577" y="2403263"/>
            <a:ext cx="0" cy="896335"/>
          </a:xfrm>
          <a:prstGeom prst="line">
            <a:avLst/>
          </a:prstGeom>
          <a:ln w="19050">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cxnSp>
        <p:nvCxnSpPr>
          <p:cNvPr id="14" name="Connector 14"/>
          <p:cNvCxnSpPr/>
          <p:nvPr>
            <p:custDataLst>
              <p:tags r:id="rId12"/>
            </p:custDataLst>
          </p:nvPr>
        </p:nvCxnSpPr>
        <p:spPr>
          <a:xfrm>
            <a:off x="856577" y="4124852"/>
            <a:ext cx="0" cy="896335"/>
          </a:xfrm>
          <a:prstGeom prst="line">
            <a:avLst/>
          </a:prstGeom>
          <a:ln w="19050">
            <a:solidFill>
              <a:schemeClr val="accent1"/>
            </a:solidFill>
            <a:prstDash val="solid"/>
            <a:headEnd type="none"/>
            <a:tailEnd type="none"/>
          </a:ln>
        </p:spPr>
        <p:style>
          <a:lnRef idx="0">
            <a:schemeClr val="accent1"/>
          </a:lnRef>
          <a:fillRef idx="1">
            <a:schemeClr val="accent1"/>
          </a:fillRef>
          <a:effectRef idx="0">
            <a:schemeClr val="accent1"/>
          </a:effectRef>
          <a:fontRef idx="minor">
            <a:schemeClr val="lt1"/>
          </a:fontRef>
        </p:style>
      </p:cxnSp>
      <p:sp>
        <p:nvSpPr>
          <p:cNvPr id="15" name="TextBox 15"/>
          <p:cNvSpPr txBox="1"/>
          <p:nvPr>
            <p:custDataLst>
              <p:tags r:id="rId13"/>
            </p:custDataLst>
          </p:nvPr>
        </p:nvSpPr>
        <p:spPr>
          <a:xfrm>
            <a:off x="688937" y="1685237"/>
            <a:ext cx="335280" cy="5962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rPr>
              <a:t>1</a:t>
            </a:r>
            <a:endPar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6" name="TextBox 16"/>
          <p:cNvSpPr txBox="1"/>
          <p:nvPr>
            <p:custDataLst>
              <p:tags r:id="rId14"/>
            </p:custDataLst>
          </p:nvPr>
        </p:nvSpPr>
        <p:spPr>
          <a:xfrm>
            <a:off x="588925" y="3405562"/>
            <a:ext cx="535305" cy="5962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rPr>
              <a:t>2</a:t>
            </a:r>
            <a:endPar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7" name="TextBox 17"/>
          <p:cNvSpPr txBox="1"/>
          <p:nvPr>
            <p:custDataLst>
              <p:tags r:id="rId15"/>
            </p:custDataLst>
          </p:nvPr>
        </p:nvSpPr>
        <p:spPr>
          <a:xfrm>
            <a:off x="588925" y="5125887"/>
            <a:ext cx="535305" cy="596265"/>
          </a:xfrm>
          <a:prstGeom prst="rect">
            <a:avLst/>
          </a:prstGeom>
        </p:spPr>
        <p:txBody>
          <a:bodyPr vert="horz" wrap="square" lIns="91440" tIns="45720" rIns="91440" bIns="45720" rtlCol="0" anchor="ctr" anchorCtr="0">
            <a:spAutoFit/>
          </a:bodyPr>
          <a:lstStyle/>
          <a:p>
            <a:pPr algn="ctr">
              <a:lnSpc>
                <a:spcPct val="100000"/>
              </a:lnSpc>
              <a:spcBef>
                <a:spcPts val="375"/>
              </a:spcBef>
            </a:pPr>
            <a:r>
              <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rPr>
              <a:t>3</a:t>
            </a:r>
            <a:endParaRPr lang="en-US" sz="300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786495" y="2743200"/>
            <a:ext cx="2773045" cy="4426585"/>
          </a:xfrm>
          <a:prstGeom prst="rect">
            <a:avLst/>
          </a:prstGeom>
          <a:noFill/>
        </p:spPr>
        <p:txBody>
          <a:bodyPr wrap="square" rtlCol="0">
            <a:noAutofit/>
          </a:bodyPr>
          <a:p>
            <a:r>
              <a:rPr lang="zh-CN" altLang="en-US" sz="1400">
                <a:latin typeface="黑体" panose="02010609060101010101" charset="-122"/>
                <a:ea typeface="黑体" panose="02010609060101010101" charset="-122"/>
                <a:cs typeface="黑体" panose="02010609060101010101" charset="-122"/>
              </a:rPr>
              <a:t>第四章</a:t>
            </a:r>
            <a:r>
              <a:rPr lang="en-US" altLang="zh-CN" sz="1400">
                <a:latin typeface="黑体" panose="02010609060101010101" charset="-122"/>
                <a:ea typeface="黑体" panose="02010609060101010101" charset="-122"/>
                <a:cs typeface="黑体" panose="02010609060101010101" charset="-122"/>
              </a:rPr>
              <a:t>  </a:t>
            </a:r>
            <a:r>
              <a:rPr lang="zh-CN" altLang="en-US" sz="1400">
                <a:latin typeface="黑体" panose="02010609060101010101" charset="-122"/>
                <a:ea typeface="黑体" panose="02010609060101010101" charset="-122"/>
                <a:cs typeface="黑体" panose="02010609060101010101" charset="-122"/>
              </a:rPr>
              <a:t>认定程序</a:t>
            </a:r>
            <a:endParaRPr lang="zh-CN" altLang="en-US" sz="1400">
              <a:latin typeface="黑体" panose="02010609060101010101" charset="-122"/>
              <a:ea typeface="黑体" panose="02010609060101010101" charset="-122"/>
              <a:cs typeface="黑体" panose="02010609060101010101" charset="-122"/>
            </a:endParaRPr>
          </a:p>
          <a:p>
            <a:r>
              <a:rPr lang="zh-CN" altLang="en-US" sz="1400">
                <a:latin typeface="黑体" panose="02010609060101010101" charset="-122"/>
                <a:ea typeface="黑体" panose="02010609060101010101" charset="-122"/>
                <a:cs typeface="黑体" panose="02010609060101010101" charset="-122"/>
              </a:rPr>
              <a:t>第十一条</a:t>
            </a:r>
            <a:r>
              <a:rPr lang="en-US" altLang="zh-CN" sz="1400">
                <a:latin typeface="黑体" panose="02010609060101010101" charset="-122"/>
                <a:ea typeface="黑体" panose="02010609060101010101" charset="-122"/>
                <a:cs typeface="黑体" panose="02010609060101010101" charset="-122"/>
              </a:rPr>
              <a:t> </a:t>
            </a:r>
            <a:endParaRPr lang="en-US" altLang="zh-CN" sz="1400">
              <a:latin typeface="黑体" panose="02010609060101010101" charset="-122"/>
              <a:ea typeface="黑体" panose="02010609060101010101" charset="-122"/>
              <a:cs typeface="黑体" panose="02010609060101010101" charset="-122"/>
            </a:endParaRPr>
          </a:p>
          <a:p>
            <a:r>
              <a:rPr lang="zh-CN" altLang="en-US" sz="1400"/>
              <a:t>（四）</a:t>
            </a:r>
            <a:r>
              <a:rPr lang="en-US" altLang="zh-CN" sz="1400"/>
              <a:t> </a:t>
            </a:r>
            <a:r>
              <a:rPr lang="zh-CN" altLang="en-US" sz="1400"/>
              <a:t>个人申请。</a:t>
            </a:r>
            <a:r>
              <a:rPr lang="zh-CN" altLang="en-US" sz="1000"/>
              <a:t>每学年开学初，学生或监护人自愿提出申请，并通过市学生资助信息管理系统如实填报《淄博市家庭经济困难学生认定申请表》（见附件</a:t>
            </a:r>
            <a:r>
              <a:rPr lang="en-US" altLang="zh-CN" sz="1000"/>
              <a:t>1</a:t>
            </a:r>
            <a:r>
              <a:rPr lang="zh-CN" altLang="en-US" sz="1000"/>
              <a:t>、附件</a:t>
            </a:r>
            <a:r>
              <a:rPr lang="en-US" altLang="zh-CN" sz="1000"/>
              <a:t>2</a:t>
            </a:r>
            <a:r>
              <a:rPr lang="zh-CN" altLang="en-US" sz="1000"/>
              <a:t>，简称《申请表》，将按省市有关政策要求进行动态调整），并提交《淄博市学生资助家庭经济状况核对授权书》（见附件</a:t>
            </a:r>
            <a:r>
              <a:rPr lang="en-US" altLang="zh-CN" sz="1000"/>
              <a:t>3</a:t>
            </a:r>
            <a:r>
              <a:rPr lang="zh-CN" altLang="en-US" sz="1000"/>
              <a:t>）。如属自然灾害、突发事件、重大疾病等情况，需提供相应的证明材料。</a:t>
            </a:r>
            <a:r>
              <a:rPr lang="zh-CN" altLang="en-US" sz="1400" b="1">
                <a:solidFill>
                  <a:srgbClr val="FF0000"/>
                </a:solidFill>
              </a:rPr>
              <a:t>经有关部门认定的且通过数据共享核实的特殊群体学生（家庭经济困难的残疾学生及残疾人子女除外），无需提交《申请表》，直接认定为家庭经济困难学生。</a:t>
            </a:r>
            <a:endParaRPr lang="zh-CN" altLang="en-US" sz="1400" b="1">
              <a:solidFill>
                <a:srgbClr val="FF0000"/>
              </a:solidFill>
            </a:endParaRPr>
          </a:p>
        </p:txBody>
      </p:sp>
      <p:grpSp>
        <p:nvGrpSpPr>
          <p:cNvPr id="58" name="组合 57"/>
          <p:cNvGrpSpPr/>
          <p:nvPr/>
        </p:nvGrpSpPr>
        <p:grpSpPr>
          <a:xfrm rot="0">
            <a:off x="8765540" y="2514600"/>
            <a:ext cx="2794000" cy="3727450"/>
            <a:chOff x="7953" y="2299"/>
            <a:chExt cx="3525" cy="5976"/>
          </a:xfrm>
        </p:grpSpPr>
        <p:grpSp>
          <p:nvGrpSpPr>
            <p:cNvPr id="19" name="组合 18"/>
            <p:cNvGrpSpPr/>
            <p:nvPr/>
          </p:nvGrpSpPr>
          <p:grpSpPr>
            <a:xfrm>
              <a:off x="9144" y="7114"/>
              <a:ext cx="1067" cy="1063"/>
              <a:chOff x="9069" y="7159"/>
              <a:chExt cx="1216" cy="1212"/>
            </a:xfrm>
          </p:grpSpPr>
          <p:sp>
            <p:nvSpPr>
              <p:cNvPr id="20" name="Freeform 9"/>
              <p:cNvSpPr/>
              <p:nvPr/>
            </p:nvSpPr>
            <p:spPr bwMode="auto">
              <a:xfrm>
                <a:off x="9131" y="7412"/>
                <a:ext cx="635" cy="947"/>
              </a:xfrm>
              <a:custGeom>
                <a:avLst/>
                <a:gdLst>
                  <a:gd name="T0" fmla="*/ 84 w 128"/>
                  <a:gd name="T1" fmla="*/ 96 h 191"/>
                  <a:gd name="T2" fmla="*/ 84 w 128"/>
                  <a:gd name="T3" fmla="*/ 22 h 191"/>
                  <a:gd name="T4" fmla="*/ 95 w 128"/>
                  <a:gd name="T5" fmla="*/ 13 h 191"/>
                  <a:gd name="T6" fmla="*/ 64 w 128"/>
                  <a:gd name="T7" fmla="*/ 0 h 191"/>
                  <a:gd name="T8" fmla="*/ 33 w 128"/>
                  <a:gd name="T9" fmla="*/ 13 h 191"/>
                  <a:gd name="T10" fmla="*/ 44 w 128"/>
                  <a:gd name="T11" fmla="*/ 22 h 191"/>
                  <a:gd name="T12" fmla="*/ 44 w 128"/>
                  <a:gd name="T13" fmla="*/ 96 h 191"/>
                  <a:gd name="T14" fmla="*/ 0 w 128"/>
                  <a:gd name="T15" fmla="*/ 157 h 191"/>
                  <a:gd name="T16" fmla="*/ 5 w 128"/>
                  <a:gd name="T17" fmla="*/ 182 h 191"/>
                  <a:gd name="T18" fmla="*/ 18 w 128"/>
                  <a:gd name="T19" fmla="*/ 191 h 191"/>
                  <a:gd name="T20" fmla="*/ 111 w 128"/>
                  <a:gd name="T21" fmla="*/ 191 h 191"/>
                  <a:gd name="T22" fmla="*/ 123 w 128"/>
                  <a:gd name="T23" fmla="*/ 182 h 191"/>
                  <a:gd name="T24" fmla="*/ 128 w 128"/>
                  <a:gd name="T25" fmla="*/ 157 h 191"/>
                  <a:gd name="T26" fmla="*/ 84 w 128"/>
                  <a:gd name="T27" fmla="*/ 9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91">
                    <a:moveTo>
                      <a:pt x="84" y="96"/>
                    </a:moveTo>
                    <a:cubicBezTo>
                      <a:pt x="84" y="22"/>
                      <a:pt x="84" y="22"/>
                      <a:pt x="84" y="22"/>
                    </a:cubicBezTo>
                    <a:cubicBezTo>
                      <a:pt x="91" y="20"/>
                      <a:pt x="95" y="16"/>
                      <a:pt x="95" y="13"/>
                    </a:cubicBezTo>
                    <a:cubicBezTo>
                      <a:pt x="95" y="6"/>
                      <a:pt x="81" y="0"/>
                      <a:pt x="64" y="0"/>
                    </a:cubicBezTo>
                    <a:cubicBezTo>
                      <a:pt x="47" y="0"/>
                      <a:pt x="33" y="6"/>
                      <a:pt x="33" y="13"/>
                    </a:cubicBezTo>
                    <a:cubicBezTo>
                      <a:pt x="33" y="16"/>
                      <a:pt x="38" y="20"/>
                      <a:pt x="44" y="22"/>
                    </a:cubicBezTo>
                    <a:cubicBezTo>
                      <a:pt x="44" y="96"/>
                      <a:pt x="44" y="96"/>
                      <a:pt x="44" y="96"/>
                    </a:cubicBezTo>
                    <a:cubicBezTo>
                      <a:pt x="19" y="104"/>
                      <a:pt x="0" y="129"/>
                      <a:pt x="0" y="157"/>
                    </a:cubicBezTo>
                    <a:cubicBezTo>
                      <a:pt x="0" y="166"/>
                      <a:pt x="2" y="175"/>
                      <a:pt x="5" y="182"/>
                    </a:cubicBezTo>
                    <a:cubicBezTo>
                      <a:pt x="7" y="187"/>
                      <a:pt x="12" y="191"/>
                      <a:pt x="18" y="191"/>
                    </a:cubicBezTo>
                    <a:cubicBezTo>
                      <a:pt x="111" y="191"/>
                      <a:pt x="111" y="191"/>
                      <a:pt x="111" y="191"/>
                    </a:cubicBezTo>
                    <a:cubicBezTo>
                      <a:pt x="116" y="191"/>
                      <a:pt x="121" y="187"/>
                      <a:pt x="123" y="182"/>
                    </a:cubicBezTo>
                    <a:cubicBezTo>
                      <a:pt x="126" y="175"/>
                      <a:pt x="128" y="166"/>
                      <a:pt x="128" y="157"/>
                    </a:cubicBezTo>
                    <a:cubicBezTo>
                      <a:pt x="128" y="129"/>
                      <a:pt x="110" y="104"/>
                      <a:pt x="84" y="9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1" name="Freeform 10"/>
              <p:cNvSpPr/>
              <p:nvPr/>
            </p:nvSpPr>
            <p:spPr bwMode="auto">
              <a:xfrm>
                <a:off x="9165" y="7973"/>
                <a:ext cx="572" cy="362"/>
              </a:xfrm>
              <a:custGeom>
                <a:avLst/>
                <a:gdLst>
                  <a:gd name="T0" fmla="*/ 91 w 115"/>
                  <a:gd name="T1" fmla="*/ 0 h 73"/>
                  <a:gd name="T2" fmla="*/ 23 w 115"/>
                  <a:gd name="T3" fmla="*/ 0 h 73"/>
                  <a:gd name="T4" fmla="*/ 17 w 115"/>
                  <a:gd name="T5" fmla="*/ 3 h 73"/>
                  <a:gd name="T6" fmla="*/ 0 w 115"/>
                  <a:gd name="T7" fmla="*/ 43 h 73"/>
                  <a:gd name="T8" fmla="*/ 5 w 115"/>
                  <a:gd name="T9" fmla="*/ 68 h 73"/>
                  <a:gd name="T10" fmla="*/ 14 w 115"/>
                  <a:gd name="T11" fmla="*/ 73 h 73"/>
                  <a:gd name="T12" fmla="*/ 100 w 115"/>
                  <a:gd name="T13" fmla="*/ 73 h 73"/>
                  <a:gd name="T14" fmla="*/ 109 w 115"/>
                  <a:gd name="T15" fmla="*/ 68 h 73"/>
                  <a:gd name="T16" fmla="*/ 115 w 115"/>
                  <a:gd name="T17" fmla="*/ 43 h 73"/>
                  <a:gd name="T18" fmla="*/ 98 w 115"/>
                  <a:gd name="T19" fmla="*/ 3 h 73"/>
                  <a:gd name="T20" fmla="*/ 91 w 115"/>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73">
                    <a:moveTo>
                      <a:pt x="91" y="0"/>
                    </a:moveTo>
                    <a:cubicBezTo>
                      <a:pt x="23" y="0"/>
                      <a:pt x="23" y="0"/>
                      <a:pt x="23" y="0"/>
                    </a:cubicBezTo>
                    <a:cubicBezTo>
                      <a:pt x="21" y="0"/>
                      <a:pt x="18" y="1"/>
                      <a:pt x="17" y="3"/>
                    </a:cubicBezTo>
                    <a:cubicBezTo>
                      <a:pt x="6" y="13"/>
                      <a:pt x="0" y="27"/>
                      <a:pt x="0" y="43"/>
                    </a:cubicBezTo>
                    <a:cubicBezTo>
                      <a:pt x="0" y="52"/>
                      <a:pt x="2" y="60"/>
                      <a:pt x="5" y="68"/>
                    </a:cubicBezTo>
                    <a:cubicBezTo>
                      <a:pt x="7" y="71"/>
                      <a:pt x="10" y="73"/>
                      <a:pt x="14" y="73"/>
                    </a:cubicBezTo>
                    <a:cubicBezTo>
                      <a:pt x="100" y="73"/>
                      <a:pt x="100" y="73"/>
                      <a:pt x="100" y="73"/>
                    </a:cubicBezTo>
                    <a:cubicBezTo>
                      <a:pt x="104" y="73"/>
                      <a:pt x="107" y="71"/>
                      <a:pt x="109" y="68"/>
                    </a:cubicBezTo>
                    <a:cubicBezTo>
                      <a:pt x="113" y="60"/>
                      <a:pt x="115" y="52"/>
                      <a:pt x="115" y="43"/>
                    </a:cubicBezTo>
                    <a:cubicBezTo>
                      <a:pt x="115" y="27"/>
                      <a:pt x="108" y="13"/>
                      <a:pt x="98" y="3"/>
                    </a:cubicBezTo>
                    <a:cubicBezTo>
                      <a:pt x="96" y="1"/>
                      <a:pt x="93" y="0"/>
                      <a:pt x="91" y="0"/>
                    </a:cubicBezTo>
                    <a:close/>
                  </a:path>
                </a:pathLst>
              </a:cu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20"/>
              <p:cNvSpPr>
                <a:spLocks noEditPoints="1"/>
              </p:cNvSpPr>
              <p:nvPr/>
            </p:nvSpPr>
            <p:spPr bwMode="auto">
              <a:xfrm>
                <a:off x="9120" y="7401"/>
                <a:ext cx="661" cy="970"/>
              </a:xfrm>
              <a:custGeom>
                <a:avLst/>
                <a:gdLst>
                  <a:gd name="T0" fmla="*/ 113 w 133"/>
                  <a:gd name="T1" fmla="*/ 195 h 195"/>
                  <a:gd name="T2" fmla="*/ 20 w 133"/>
                  <a:gd name="T3" fmla="*/ 195 h 195"/>
                  <a:gd name="T4" fmla="*/ 5 w 133"/>
                  <a:gd name="T5" fmla="*/ 185 h 195"/>
                  <a:gd name="T6" fmla="*/ 0 w 133"/>
                  <a:gd name="T7" fmla="*/ 159 h 195"/>
                  <a:gd name="T8" fmla="*/ 44 w 133"/>
                  <a:gd name="T9" fmla="*/ 96 h 195"/>
                  <a:gd name="T10" fmla="*/ 44 w 133"/>
                  <a:gd name="T11" fmla="*/ 26 h 195"/>
                  <a:gd name="T12" fmla="*/ 33 w 133"/>
                  <a:gd name="T13" fmla="*/ 15 h 195"/>
                  <a:gd name="T14" fmla="*/ 66 w 133"/>
                  <a:gd name="T15" fmla="*/ 0 h 195"/>
                  <a:gd name="T16" fmla="*/ 99 w 133"/>
                  <a:gd name="T17" fmla="*/ 15 h 195"/>
                  <a:gd name="T18" fmla="*/ 88 w 133"/>
                  <a:gd name="T19" fmla="*/ 26 h 195"/>
                  <a:gd name="T20" fmla="*/ 88 w 133"/>
                  <a:gd name="T21" fmla="*/ 96 h 195"/>
                  <a:gd name="T22" fmla="*/ 133 w 133"/>
                  <a:gd name="T23" fmla="*/ 159 h 195"/>
                  <a:gd name="T24" fmla="*/ 127 w 133"/>
                  <a:gd name="T25" fmla="*/ 185 h 195"/>
                  <a:gd name="T26" fmla="*/ 113 w 133"/>
                  <a:gd name="T27" fmla="*/ 195 h 195"/>
                  <a:gd name="T28" fmla="*/ 66 w 133"/>
                  <a:gd name="T29" fmla="*/ 5 h 195"/>
                  <a:gd name="T30" fmla="*/ 38 w 133"/>
                  <a:gd name="T31" fmla="*/ 15 h 195"/>
                  <a:gd name="T32" fmla="*/ 47 w 133"/>
                  <a:gd name="T33" fmla="*/ 22 h 195"/>
                  <a:gd name="T34" fmla="*/ 49 w 133"/>
                  <a:gd name="T35" fmla="*/ 22 h 195"/>
                  <a:gd name="T36" fmla="*/ 49 w 133"/>
                  <a:gd name="T37" fmla="*/ 100 h 195"/>
                  <a:gd name="T38" fmla="*/ 47 w 133"/>
                  <a:gd name="T39" fmla="*/ 100 h 195"/>
                  <a:gd name="T40" fmla="*/ 4 w 133"/>
                  <a:gd name="T41" fmla="*/ 159 h 195"/>
                  <a:gd name="T42" fmla="*/ 9 w 133"/>
                  <a:gd name="T43" fmla="*/ 183 h 195"/>
                  <a:gd name="T44" fmla="*/ 20 w 133"/>
                  <a:gd name="T45" fmla="*/ 190 h 195"/>
                  <a:gd name="T46" fmla="*/ 113 w 133"/>
                  <a:gd name="T47" fmla="*/ 190 h 195"/>
                  <a:gd name="T48" fmla="*/ 123 w 133"/>
                  <a:gd name="T49" fmla="*/ 183 h 195"/>
                  <a:gd name="T50" fmla="*/ 128 w 133"/>
                  <a:gd name="T51" fmla="*/ 159 h 195"/>
                  <a:gd name="T52" fmla="*/ 85 w 133"/>
                  <a:gd name="T53" fmla="*/ 100 h 195"/>
                  <a:gd name="T54" fmla="*/ 83 w 133"/>
                  <a:gd name="T55" fmla="*/ 100 h 195"/>
                  <a:gd name="T56" fmla="*/ 83 w 133"/>
                  <a:gd name="T57" fmla="*/ 22 h 195"/>
                  <a:gd name="T58" fmla="*/ 85 w 133"/>
                  <a:gd name="T59" fmla="*/ 22 h 195"/>
                  <a:gd name="T60" fmla="*/ 94 w 133"/>
                  <a:gd name="T61" fmla="*/ 15 h 195"/>
                  <a:gd name="T62" fmla="*/ 66 w 133"/>
                  <a:gd name="T63" fmla="*/ 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95">
                    <a:moveTo>
                      <a:pt x="113" y="195"/>
                    </a:moveTo>
                    <a:cubicBezTo>
                      <a:pt x="20" y="195"/>
                      <a:pt x="20" y="195"/>
                      <a:pt x="20" y="195"/>
                    </a:cubicBezTo>
                    <a:cubicBezTo>
                      <a:pt x="13" y="195"/>
                      <a:pt x="7" y="191"/>
                      <a:pt x="5" y="185"/>
                    </a:cubicBezTo>
                    <a:cubicBezTo>
                      <a:pt x="1" y="177"/>
                      <a:pt x="0" y="168"/>
                      <a:pt x="0" y="159"/>
                    </a:cubicBezTo>
                    <a:cubicBezTo>
                      <a:pt x="0" y="131"/>
                      <a:pt x="17" y="106"/>
                      <a:pt x="44" y="96"/>
                    </a:cubicBezTo>
                    <a:cubicBezTo>
                      <a:pt x="44" y="26"/>
                      <a:pt x="44" y="26"/>
                      <a:pt x="44" y="26"/>
                    </a:cubicBezTo>
                    <a:cubicBezTo>
                      <a:pt x="37" y="23"/>
                      <a:pt x="33" y="19"/>
                      <a:pt x="33" y="15"/>
                    </a:cubicBezTo>
                    <a:cubicBezTo>
                      <a:pt x="33" y="7"/>
                      <a:pt x="45" y="0"/>
                      <a:pt x="66" y="0"/>
                    </a:cubicBezTo>
                    <a:cubicBezTo>
                      <a:pt x="82" y="0"/>
                      <a:pt x="99" y="5"/>
                      <a:pt x="99" y="15"/>
                    </a:cubicBezTo>
                    <a:cubicBezTo>
                      <a:pt x="99" y="19"/>
                      <a:pt x="95" y="23"/>
                      <a:pt x="88" y="26"/>
                    </a:cubicBezTo>
                    <a:cubicBezTo>
                      <a:pt x="88" y="96"/>
                      <a:pt x="88" y="96"/>
                      <a:pt x="88" y="96"/>
                    </a:cubicBezTo>
                    <a:cubicBezTo>
                      <a:pt x="115" y="106"/>
                      <a:pt x="133" y="131"/>
                      <a:pt x="133" y="159"/>
                    </a:cubicBezTo>
                    <a:cubicBezTo>
                      <a:pt x="133" y="168"/>
                      <a:pt x="131" y="177"/>
                      <a:pt x="127" y="185"/>
                    </a:cubicBezTo>
                    <a:cubicBezTo>
                      <a:pt x="125" y="191"/>
                      <a:pt x="119" y="195"/>
                      <a:pt x="113" y="195"/>
                    </a:cubicBezTo>
                    <a:close/>
                    <a:moveTo>
                      <a:pt x="66" y="5"/>
                    </a:moveTo>
                    <a:cubicBezTo>
                      <a:pt x="50" y="5"/>
                      <a:pt x="38" y="10"/>
                      <a:pt x="38" y="15"/>
                    </a:cubicBezTo>
                    <a:cubicBezTo>
                      <a:pt x="38" y="17"/>
                      <a:pt x="41" y="20"/>
                      <a:pt x="47" y="22"/>
                    </a:cubicBezTo>
                    <a:cubicBezTo>
                      <a:pt x="49" y="22"/>
                      <a:pt x="49" y="22"/>
                      <a:pt x="49" y="22"/>
                    </a:cubicBezTo>
                    <a:cubicBezTo>
                      <a:pt x="49" y="100"/>
                      <a:pt x="49" y="100"/>
                      <a:pt x="49" y="100"/>
                    </a:cubicBezTo>
                    <a:cubicBezTo>
                      <a:pt x="47" y="100"/>
                      <a:pt x="47" y="100"/>
                      <a:pt x="47" y="100"/>
                    </a:cubicBezTo>
                    <a:cubicBezTo>
                      <a:pt x="22" y="109"/>
                      <a:pt x="4" y="132"/>
                      <a:pt x="4" y="159"/>
                    </a:cubicBezTo>
                    <a:cubicBezTo>
                      <a:pt x="4" y="168"/>
                      <a:pt x="6" y="176"/>
                      <a:pt x="9" y="183"/>
                    </a:cubicBezTo>
                    <a:cubicBezTo>
                      <a:pt x="11" y="188"/>
                      <a:pt x="15" y="190"/>
                      <a:pt x="20" y="190"/>
                    </a:cubicBezTo>
                    <a:cubicBezTo>
                      <a:pt x="113" y="190"/>
                      <a:pt x="113" y="190"/>
                      <a:pt x="113" y="190"/>
                    </a:cubicBezTo>
                    <a:cubicBezTo>
                      <a:pt x="117" y="190"/>
                      <a:pt x="121" y="188"/>
                      <a:pt x="123" y="183"/>
                    </a:cubicBezTo>
                    <a:cubicBezTo>
                      <a:pt x="126" y="176"/>
                      <a:pt x="128" y="168"/>
                      <a:pt x="128" y="159"/>
                    </a:cubicBezTo>
                    <a:cubicBezTo>
                      <a:pt x="128" y="132"/>
                      <a:pt x="111" y="109"/>
                      <a:pt x="85" y="100"/>
                    </a:cubicBezTo>
                    <a:cubicBezTo>
                      <a:pt x="83" y="100"/>
                      <a:pt x="83" y="100"/>
                      <a:pt x="83" y="100"/>
                    </a:cubicBezTo>
                    <a:cubicBezTo>
                      <a:pt x="83" y="22"/>
                      <a:pt x="83" y="22"/>
                      <a:pt x="83" y="22"/>
                    </a:cubicBezTo>
                    <a:cubicBezTo>
                      <a:pt x="85" y="22"/>
                      <a:pt x="85" y="22"/>
                      <a:pt x="85" y="22"/>
                    </a:cubicBezTo>
                    <a:cubicBezTo>
                      <a:pt x="91" y="20"/>
                      <a:pt x="94" y="17"/>
                      <a:pt x="94" y="15"/>
                    </a:cubicBezTo>
                    <a:cubicBezTo>
                      <a:pt x="94" y="10"/>
                      <a:pt x="82" y="5"/>
                      <a:pt x="66" y="5"/>
                    </a:cubicBezTo>
                    <a:close/>
                  </a:path>
                </a:pathLst>
              </a:cu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1"/>
              <p:cNvSpPr/>
              <p:nvPr/>
            </p:nvSpPr>
            <p:spPr bwMode="auto">
              <a:xfrm>
                <a:off x="9822" y="7659"/>
                <a:ext cx="451" cy="676"/>
              </a:xfrm>
              <a:custGeom>
                <a:avLst/>
                <a:gdLst>
                  <a:gd name="T0" fmla="*/ 60 w 91"/>
                  <a:gd name="T1" fmla="*/ 69 h 136"/>
                  <a:gd name="T2" fmla="*/ 60 w 91"/>
                  <a:gd name="T3" fmla="*/ 16 h 136"/>
                  <a:gd name="T4" fmla="*/ 68 w 91"/>
                  <a:gd name="T5" fmla="*/ 9 h 136"/>
                  <a:gd name="T6" fmla="*/ 46 w 91"/>
                  <a:gd name="T7" fmla="*/ 0 h 136"/>
                  <a:gd name="T8" fmla="*/ 24 w 91"/>
                  <a:gd name="T9" fmla="*/ 9 h 136"/>
                  <a:gd name="T10" fmla="*/ 31 w 91"/>
                  <a:gd name="T11" fmla="*/ 16 h 136"/>
                  <a:gd name="T12" fmla="*/ 31 w 91"/>
                  <a:gd name="T13" fmla="*/ 69 h 136"/>
                  <a:gd name="T14" fmla="*/ 0 w 91"/>
                  <a:gd name="T15" fmla="*/ 112 h 136"/>
                  <a:gd name="T16" fmla="*/ 3 w 91"/>
                  <a:gd name="T17" fmla="*/ 130 h 136"/>
                  <a:gd name="T18" fmla="*/ 12 w 91"/>
                  <a:gd name="T19" fmla="*/ 136 h 136"/>
                  <a:gd name="T20" fmla="*/ 79 w 91"/>
                  <a:gd name="T21" fmla="*/ 136 h 136"/>
                  <a:gd name="T22" fmla="*/ 88 w 91"/>
                  <a:gd name="T23" fmla="*/ 130 h 136"/>
                  <a:gd name="T24" fmla="*/ 91 w 91"/>
                  <a:gd name="T25" fmla="*/ 112 h 136"/>
                  <a:gd name="T26" fmla="*/ 60 w 91"/>
                  <a:gd name="T27" fmla="*/ 6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136">
                    <a:moveTo>
                      <a:pt x="60" y="69"/>
                    </a:moveTo>
                    <a:cubicBezTo>
                      <a:pt x="60" y="16"/>
                      <a:pt x="60" y="16"/>
                      <a:pt x="60" y="16"/>
                    </a:cubicBezTo>
                    <a:cubicBezTo>
                      <a:pt x="64" y="14"/>
                      <a:pt x="68" y="12"/>
                      <a:pt x="68" y="9"/>
                    </a:cubicBezTo>
                    <a:cubicBezTo>
                      <a:pt x="68" y="4"/>
                      <a:pt x="58" y="0"/>
                      <a:pt x="46" y="0"/>
                    </a:cubicBezTo>
                    <a:cubicBezTo>
                      <a:pt x="33" y="0"/>
                      <a:pt x="24" y="4"/>
                      <a:pt x="24" y="9"/>
                    </a:cubicBezTo>
                    <a:cubicBezTo>
                      <a:pt x="24" y="12"/>
                      <a:pt x="27" y="14"/>
                      <a:pt x="31" y="16"/>
                    </a:cubicBezTo>
                    <a:cubicBezTo>
                      <a:pt x="31" y="69"/>
                      <a:pt x="31" y="69"/>
                      <a:pt x="31" y="69"/>
                    </a:cubicBezTo>
                    <a:cubicBezTo>
                      <a:pt x="13" y="74"/>
                      <a:pt x="0" y="92"/>
                      <a:pt x="0" y="112"/>
                    </a:cubicBezTo>
                    <a:cubicBezTo>
                      <a:pt x="0" y="119"/>
                      <a:pt x="1" y="125"/>
                      <a:pt x="3" y="130"/>
                    </a:cubicBezTo>
                    <a:cubicBezTo>
                      <a:pt x="5" y="134"/>
                      <a:pt x="9" y="136"/>
                      <a:pt x="12" y="136"/>
                    </a:cubicBezTo>
                    <a:cubicBezTo>
                      <a:pt x="79" y="136"/>
                      <a:pt x="79" y="136"/>
                      <a:pt x="79" y="136"/>
                    </a:cubicBezTo>
                    <a:cubicBezTo>
                      <a:pt x="83" y="136"/>
                      <a:pt x="86" y="134"/>
                      <a:pt x="88" y="130"/>
                    </a:cubicBezTo>
                    <a:cubicBezTo>
                      <a:pt x="90" y="125"/>
                      <a:pt x="91" y="119"/>
                      <a:pt x="91" y="112"/>
                    </a:cubicBezTo>
                    <a:cubicBezTo>
                      <a:pt x="91" y="92"/>
                      <a:pt x="78" y="74"/>
                      <a:pt x="60" y="6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2"/>
              <p:cNvSpPr/>
              <p:nvPr/>
            </p:nvSpPr>
            <p:spPr bwMode="auto">
              <a:xfrm>
                <a:off x="9846" y="8063"/>
                <a:ext cx="409" cy="258"/>
              </a:xfrm>
              <a:custGeom>
                <a:avLst/>
                <a:gdLst>
                  <a:gd name="T0" fmla="*/ 65 w 82"/>
                  <a:gd name="T1" fmla="*/ 0 h 52"/>
                  <a:gd name="T2" fmla="*/ 16 w 82"/>
                  <a:gd name="T3" fmla="*/ 0 h 52"/>
                  <a:gd name="T4" fmla="*/ 12 w 82"/>
                  <a:gd name="T5" fmla="*/ 1 h 52"/>
                  <a:gd name="T6" fmla="*/ 0 w 82"/>
                  <a:gd name="T7" fmla="*/ 31 h 52"/>
                  <a:gd name="T8" fmla="*/ 3 w 82"/>
                  <a:gd name="T9" fmla="*/ 48 h 52"/>
                  <a:gd name="T10" fmla="*/ 10 w 82"/>
                  <a:gd name="T11" fmla="*/ 52 h 52"/>
                  <a:gd name="T12" fmla="*/ 71 w 82"/>
                  <a:gd name="T13" fmla="*/ 52 h 52"/>
                  <a:gd name="T14" fmla="*/ 78 w 82"/>
                  <a:gd name="T15" fmla="*/ 48 h 52"/>
                  <a:gd name="T16" fmla="*/ 82 w 82"/>
                  <a:gd name="T17" fmla="*/ 31 h 52"/>
                  <a:gd name="T18" fmla="*/ 69 w 82"/>
                  <a:gd name="T19" fmla="*/ 1 h 52"/>
                  <a:gd name="T20" fmla="*/ 65 w 82"/>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52">
                    <a:moveTo>
                      <a:pt x="65" y="0"/>
                    </a:moveTo>
                    <a:cubicBezTo>
                      <a:pt x="16" y="0"/>
                      <a:pt x="16" y="0"/>
                      <a:pt x="16" y="0"/>
                    </a:cubicBezTo>
                    <a:cubicBezTo>
                      <a:pt x="15" y="0"/>
                      <a:pt x="13" y="0"/>
                      <a:pt x="12" y="1"/>
                    </a:cubicBezTo>
                    <a:cubicBezTo>
                      <a:pt x="4" y="9"/>
                      <a:pt x="0" y="19"/>
                      <a:pt x="0" y="31"/>
                    </a:cubicBezTo>
                    <a:cubicBezTo>
                      <a:pt x="0" y="37"/>
                      <a:pt x="1" y="43"/>
                      <a:pt x="3" y="48"/>
                    </a:cubicBezTo>
                    <a:cubicBezTo>
                      <a:pt x="5" y="50"/>
                      <a:pt x="7" y="52"/>
                      <a:pt x="10" y="52"/>
                    </a:cubicBezTo>
                    <a:cubicBezTo>
                      <a:pt x="71" y="52"/>
                      <a:pt x="71" y="52"/>
                      <a:pt x="71" y="52"/>
                    </a:cubicBezTo>
                    <a:cubicBezTo>
                      <a:pt x="74" y="52"/>
                      <a:pt x="77" y="50"/>
                      <a:pt x="78" y="48"/>
                    </a:cubicBezTo>
                    <a:cubicBezTo>
                      <a:pt x="80" y="43"/>
                      <a:pt x="82" y="37"/>
                      <a:pt x="82" y="31"/>
                    </a:cubicBezTo>
                    <a:cubicBezTo>
                      <a:pt x="82" y="19"/>
                      <a:pt x="77" y="9"/>
                      <a:pt x="69" y="1"/>
                    </a:cubicBezTo>
                    <a:cubicBezTo>
                      <a:pt x="68" y="0"/>
                      <a:pt x="66" y="0"/>
                      <a:pt x="65" y="0"/>
                    </a:cubicBezTo>
                    <a:close/>
                  </a:path>
                </a:pathLst>
              </a:cu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30"/>
              <p:cNvSpPr>
                <a:spLocks noEditPoints="1"/>
              </p:cNvSpPr>
              <p:nvPr/>
            </p:nvSpPr>
            <p:spPr bwMode="auto">
              <a:xfrm>
                <a:off x="9811" y="7650"/>
                <a:ext cx="474" cy="695"/>
              </a:xfrm>
              <a:custGeom>
                <a:avLst/>
                <a:gdLst>
                  <a:gd name="T0" fmla="*/ 81 w 95"/>
                  <a:gd name="T1" fmla="*/ 140 h 140"/>
                  <a:gd name="T2" fmla="*/ 14 w 95"/>
                  <a:gd name="T3" fmla="*/ 140 h 140"/>
                  <a:gd name="T4" fmla="*/ 4 w 95"/>
                  <a:gd name="T5" fmla="*/ 133 h 140"/>
                  <a:gd name="T6" fmla="*/ 0 w 95"/>
                  <a:gd name="T7" fmla="*/ 114 h 140"/>
                  <a:gd name="T8" fmla="*/ 32 w 95"/>
                  <a:gd name="T9" fmla="*/ 69 h 140"/>
                  <a:gd name="T10" fmla="*/ 32 w 95"/>
                  <a:gd name="T11" fmla="*/ 19 h 140"/>
                  <a:gd name="T12" fmla="*/ 24 w 95"/>
                  <a:gd name="T13" fmla="*/ 11 h 140"/>
                  <a:gd name="T14" fmla="*/ 48 w 95"/>
                  <a:gd name="T15" fmla="*/ 0 h 140"/>
                  <a:gd name="T16" fmla="*/ 71 w 95"/>
                  <a:gd name="T17" fmla="*/ 11 h 140"/>
                  <a:gd name="T18" fmla="*/ 63 w 95"/>
                  <a:gd name="T19" fmla="*/ 19 h 140"/>
                  <a:gd name="T20" fmla="*/ 63 w 95"/>
                  <a:gd name="T21" fmla="*/ 69 h 140"/>
                  <a:gd name="T22" fmla="*/ 95 w 95"/>
                  <a:gd name="T23" fmla="*/ 114 h 140"/>
                  <a:gd name="T24" fmla="*/ 91 w 95"/>
                  <a:gd name="T25" fmla="*/ 133 h 140"/>
                  <a:gd name="T26" fmla="*/ 81 w 95"/>
                  <a:gd name="T27" fmla="*/ 140 h 140"/>
                  <a:gd name="T28" fmla="*/ 48 w 95"/>
                  <a:gd name="T29" fmla="*/ 4 h 140"/>
                  <a:gd name="T30" fmla="*/ 27 w 95"/>
                  <a:gd name="T31" fmla="*/ 11 h 140"/>
                  <a:gd name="T32" fmla="*/ 34 w 95"/>
                  <a:gd name="T33" fmla="*/ 16 h 140"/>
                  <a:gd name="T34" fmla="*/ 35 w 95"/>
                  <a:gd name="T35" fmla="*/ 16 h 140"/>
                  <a:gd name="T36" fmla="*/ 35 w 95"/>
                  <a:gd name="T37" fmla="*/ 72 h 140"/>
                  <a:gd name="T38" fmla="*/ 34 w 95"/>
                  <a:gd name="T39" fmla="*/ 72 h 140"/>
                  <a:gd name="T40" fmla="*/ 3 w 95"/>
                  <a:gd name="T41" fmla="*/ 114 h 140"/>
                  <a:gd name="T42" fmla="*/ 7 w 95"/>
                  <a:gd name="T43" fmla="*/ 132 h 140"/>
                  <a:gd name="T44" fmla="*/ 14 w 95"/>
                  <a:gd name="T45" fmla="*/ 136 h 140"/>
                  <a:gd name="T46" fmla="*/ 81 w 95"/>
                  <a:gd name="T47" fmla="*/ 136 h 140"/>
                  <a:gd name="T48" fmla="*/ 88 w 95"/>
                  <a:gd name="T49" fmla="*/ 132 h 140"/>
                  <a:gd name="T50" fmla="*/ 92 w 95"/>
                  <a:gd name="T51" fmla="*/ 114 h 140"/>
                  <a:gd name="T52" fmla="*/ 61 w 95"/>
                  <a:gd name="T53" fmla="*/ 72 h 140"/>
                  <a:gd name="T54" fmla="*/ 60 w 95"/>
                  <a:gd name="T55" fmla="*/ 72 h 140"/>
                  <a:gd name="T56" fmla="*/ 60 w 95"/>
                  <a:gd name="T57" fmla="*/ 16 h 140"/>
                  <a:gd name="T58" fmla="*/ 61 w 95"/>
                  <a:gd name="T59" fmla="*/ 16 h 140"/>
                  <a:gd name="T60" fmla="*/ 68 w 95"/>
                  <a:gd name="T61" fmla="*/ 11 h 140"/>
                  <a:gd name="T62" fmla="*/ 48 w 95"/>
                  <a:gd name="T63" fmla="*/ 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 h="140">
                    <a:moveTo>
                      <a:pt x="81" y="140"/>
                    </a:moveTo>
                    <a:cubicBezTo>
                      <a:pt x="14" y="140"/>
                      <a:pt x="14" y="140"/>
                      <a:pt x="14" y="140"/>
                    </a:cubicBezTo>
                    <a:cubicBezTo>
                      <a:pt x="10" y="140"/>
                      <a:pt x="6" y="137"/>
                      <a:pt x="4" y="133"/>
                    </a:cubicBezTo>
                    <a:cubicBezTo>
                      <a:pt x="1" y="127"/>
                      <a:pt x="0" y="121"/>
                      <a:pt x="0" y="114"/>
                    </a:cubicBezTo>
                    <a:cubicBezTo>
                      <a:pt x="0" y="94"/>
                      <a:pt x="13" y="76"/>
                      <a:pt x="32" y="69"/>
                    </a:cubicBezTo>
                    <a:cubicBezTo>
                      <a:pt x="32" y="19"/>
                      <a:pt x="32" y="19"/>
                      <a:pt x="32" y="19"/>
                    </a:cubicBezTo>
                    <a:cubicBezTo>
                      <a:pt x="27" y="17"/>
                      <a:pt x="24" y="14"/>
                      <a:pt x="24" y="11"/>
                    </a:cubicBezTo>
                    <a:cubicBezTo>
                      <a:pt x="24" y="6"/>
                      <a:pt x="32" y="0"/>
                      <a:pt x="48" y="0"/>
                    </a:cubicBezTo>
                    <a:cubicBezTo>
                      <a:pt x="59" y="0"/>
                      <a:pt x="71" y="4"/>
                      <a:pt x="71" y="11"/>
                    </a:cubicBezTo>
                    <a:cubicBezTo>
                      <a:pt x="71" y="14"/>
                      <a:pt x="69" y="17"/>
                      <a:pt x="63" y="19"/>
                    </a:cubicBezTo>
                    <a:cubicBezTo>
                      <a:pt x="63" y="69"/>
                      <a:pt x="63" y="69"/>
                      <a:pt x="63" y="69"/>
                    </a:cubicBezTo>
                    <a:cubicBezTo>
                      <a:pt x="82" y="76"/>
                      <a:pt x="95" y="94"/>
                      <a:pt x="95" y="114"/>
                    </a:cubicBezTo>
                    <a:cubicBezTo>
                      <a:pt x="95" y="121"/>
                      <a:pt x="94" y="127"/>
                      <a:pt x="91" y="133"/>
                    </a:cubicBezTo>
                    <a:cubicBezTo>
                      <a:pt x="89" y="137"/>
                      <a:pt x="85" y="140"/>
                      <a:pt x="81" y="140"/>
                    </a:cubicBezTo>
                    <a:close/>
                    <a:moveTo>
                      <a:pt x="48" y="4"/>
                    </a:moveTo>
                    <a:cubicBezTo>
                      <a:pt x="36" y="4"/>
                      <a:pt x="27" y="7"/>
                      <a:pt x="27" y="11"/>
                    </a:cubicBezTo>
                    <a:cubicBezTo>
                      <a:pt x="27" y="13"/>
                      <a:pt x="30" y="15"/>
                      <a:pt x="34" y="16"/>
                    </a:cubicBezTo>
                    <a:cubicBezTo>
                      <a:pt x="35" y="16"/>
                      <a:pt x="35" y="16"/>
                      <a:pt x="35" y="16"/>
                    </a:cubicBezTo>
                    <a:cubicBezTo>
                      <a:pt x="35" y="72"/>
                      <a:pt x="35" y="72"/>
                      <a:pt x="35" y="72"/>
                    </a:cubicBezTo>
                    <a:cubicBezTo>
                      <a:pt x="34" y="72"/>
                      <a:pt x="34" y="72"/>
                      <a:pt x="34" y="72"/>
                    </a:cubicBezTo>
                    <a:cubicBezTo>
                      <a:pt x="16" y="78"/>
                      <a:pt x="3" y="95"/>
                      <a:pt x="3" y="114"/>
                    </a:cubicBezTo>
                    <a:cubicBezTo>
                      <a:pt x="3" y="120"/>
                      <a:pt x="5" y="126"/>
                      <a:pt x="7" y="132"/>
                    </a:cubicBezTo>
                    <a:cubicBezTo>
                      <a:pt x="8" y="134"/>
                      <a:pt x="11" y="136"/>
                      <a:pt x="14" y="136"/>
                    </a:cubicBezTo>
                    <a:cubicBezTo>
                      <a:pt x="81" y="136"/>
                      <a:pt x="81" y="136"/>
                      <a:pt x="81" y="136"/>
                    </a:cubicBezTo>
                    <a:cubicBezTo>
                      <a:pt x="84" y="136"/>
                      <a:pt x="87" y="134"/>
                      <a:pt x="88" y="132"/>
                    </a:cubicBezTo>
                    <a:cubicBezTo>
                      <a:pt x="90" y="126"/>
                      <a:pt x="92" y="120"/>
                      <a:pt x="92" y="114"/>
                    </a:cubicBezTo>
                    <a:cubicBezTo>
                      <a:pt x="92" y="95"/>
                      <a:pt x="79" y="78"/>
                      <a:pt x="61" y="72"/>
                    </a:cubicBezTo>
                    <a:cubicBezTo>
                      <a:pt x="60" y="72"/>
                      <a:pt x="60" y="72"/>
                      <a:pt x="60" y="72"/>
                    </a:cubicBezTo>
                    <a:cubicBezTo>
                      <a:pt x="60" y="16"/>
                      <a:pt x="60" y="16"/>
                      <a:pt x="60" y="16"/>
                    </a:cubicBezTo>
                    <a:cubicBezTo>
                      <a:pt x="61" y="16"/>
                      <a:pt x="61" y="16"/>
                      <a:pt x="61" y="16"/>
                    </a:cubicBezTo>
                    <a:cubicBezTo>
                      <a:pt x="65" y="15"/>
                      <a:pt x="68" y="13"/>
                      <a:pt x="68" y="11"/>
                    </a:cubicBezTo>
                    <a:cubicBezTo>
                      <a:pt x="68" y="7"/>
                      <a:pt x="59" y="4"/>
                      <a:pt x="48" y="4"/>
                    </a:cubicBezTo>
                    <a:close/>
                  </a:path>
                </a:pathLst>
              </a:cu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Oval 31"/>
              <p:cNvSpPr>
                <a:spLocks noChangeArrowheads="1"/>
              </p:cNvSpPr>
              <p:nvPr/>
            </p:nvSpPr>
            <p:spPr bwMode="auto">
              <a:xfrm>
                <a:off x="9969" y="7412"/>
                <a:ext cx="156" cy="156"/>
              </a:xfrm>
              <a:prstGeom prst="ellipse">
                <a:avLst/>
              </a:prstGeom>
              <a:solidFill>
                <a:srgbClr val="7C74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Oval 32"/>
              <p:cNvSpPr>
                <a:spLocks noChangeArrowheads="1"/>
              </p:cNvSpPr>
              <p:nvPr/>
            </p:nvSpPr>
            <p:spPr bwMode="auto">
              <a:xfrm>
                <a:off x="9410" y="7159"/>
                <a:ext cx="128" cy="128"/>
              </a:xfrm>
              <a:prstGeom prst="ellipse">
                <a:avLst/>
              </a:pr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Oval 34"/>
              <p:cNvSpPr>
                <a:spLocks noChangeArrowheads="1"/>
              </p:cNvSpPr>
              <p:nvPr/>
            </p:nvSpPr>
            <p:spPr bwMode="auto">
              <a:xfrm>
                <a:off x="9069" y="7671"/>
                <a:ext cx="160" cy="160"/>
              </a:xfrm>
              <a:prstGeom prst="ellipse">
                <a:avLst/>
              </a:prstGeom>
              <a:solidFill>
                <a:srgbClr val="7C74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Oval 35"/>
              <p:cNvSpPr>
                <a:spLocks noChangeArrowheads="1"/>
              </p:cNvSpPr>
              <p:nvPr/>
            </p:nvSpPr>
            <p:spPr bwMode="auto">
              <a:xfrm>
                <a:off x="9726" y="7650"/>
                <a:ext cx="120" cy="120"/>
              </a:xfrm>
              <a:prstGeom prst="ellipse">
                <a:avLst/>
              </a:pr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Oval 36"/>
              <p:cNvSpPr>
                <a:spLocks noChangeArrowheads="1"/>
              </p:cNvSpPr>
              <p:nvPr/>
            </p:nvSpPr>
            <p:spPr bwMode="auto">
              <a:xfrm>
                <a:off x="10137" y="7256"/>
                <a:ext cx="78" cy="80"/>
              </a:xfrm>
              <a:prstGeom prst="ellipse">
                <a:avLst/>
              </a:pr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nvGrpSpPr>
            <p:cNvPr id="57" name="组合 56"/>
            <p:cNvGrpSpPr/>
            <p:nvPr/>
          </p:nvGrpSpPr>
          <p:grpSpPr>
            <a:xfrm>
              <a:off x="7953" y="2299"/>
              <a:ext cx="3525" cy="5976"/>
              <a:chOff x="7953" y="2299"/>
              <a:chExt cx="3525" cy="5976"/>
            </a:xfrm>
          </p:grpSpPr>
          <p:sp>
            <p:nvSpPr>
              <p:cNvPr id="22" name="Freeform 8"/>
              <p:cNvSpPr/>
              <p:nvPr/>
            </p:nvSpPr>
            <p:spPr bwMode="auto">
              <a:xfrm>
                <a:off x="8934" y="2351"/>
                <a:ext cx="1447" cy="208"/>
              </a:xfrm>
              <a:custGeom>
                <a:avLst/>
                <a:gdLst>
                  <a:gd name="T0" fmla="*/ 270 w 291"/>
                  <a:gd name="T1" fmla="*/ 42 h 42"/>
                  <a:gd name="T2" fmla="*/ 21 w 291"/>
                  <a:gd name="T3" fmla="*/ 42 h 42"/>
                  <a:gd name="T4" fmla="*/ 0 w 291"/>
                  <a:gd name="T5" fmla="*/ 21 h 42"/>
                  <a:gd name="T6" fmla="*/ 0 w 291"/>
                  <a:gd name="T7" fmla="*/ 21 h 42"/>
                  <a:gd name="T8" fmla="*/ 21 w 291"/>
                  <a:gd name="T9" fmla="*/ 0 h 42"/>
                  <a:gd name="T10" fmla="*/ 270 w 291"/>
                  <a:gd name="T11" fmla="*/ 0 h 42"/>
                  <a:gd name="T12" fmla="*/ 291 w 291"/>
                  <a:gd name="T13" fmla="*/ 21 h 42"/>
                  <a:gd name="T14" fmla="*/ 291 w 291"/>
                  <a:gd name="T15" fmla="*/ 21 h 42"/>
                  <a:gd name="T16" fmla="*/ 270 w 291"/>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42">
                    <a:moveTo>
                      <a:pt x="270" y="42"/>
                    </a:moveTo>
                    <a:cubicBezTo>
                      <a:pt x="21" y="42"/>
                      <a:pt x="21" y="42"/>
                      <a:pt x="21" y="42"/>
                    </a:cubicBezTo>
                    <a:cubicBezTo>
                      <a:pt x="10" y="42"/>
                      <a:pt x="0" y="32"/>
                      <a:pt x="0" y="21"/>
                    </a:cubicBezTo>
                    <a:cubicBezTo>
                      <a:pt x="0" y="21"/>
                      <a:pt x="0" y="21"/>
                      <a:pt x="0" y="21"/>
                    </a:cubicBezTo>
                    <a:cubicBezTo>
                      <a:pt x="0" y="9"/>
                      <a:pt x="10" y="0"/>
                      <a:pt x="21" y="0"/>
                    </a:cubicBezTo>
                    <a:cubicBezTo>
                      <a:pt x="270" y="0"/>
                      <a:pt x="270" y="0"/>
                      <a:pt x="270" y="0"/>
                    </a:cubicBezTo>
                    <a:cubicBezTo>
                      <a:pt x="281" y="0"/>
                      <a:pt x="291" y="9"/>
                      <a:pt x="291" y="21"/>
                    </a:cubicBezTo>
                    <a:cubicBezTo>
                      <a:pt x="291" y="21"/>
                      <a:pt x="291" y="21"/>
                      <a:pt x="291" y="21"/>
                    </a:cubicBezTo>
                    <a:cubicBezTo>
                      <a:pt x="291" y="32"/>
                      <a:pt x="281" y="42"/>
                      <a:pt x="270" y="42"/>
                    </a:cubicBezTo>
                    <a:close/>
                  </a:path>
                </a:pathLst>
              </a:cu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nvGrpSpPr>
              <p:cNvPr id="56" name="组合 55"/>
              <p:cNvGrpSpPr/>
              <p:nvPr/>
            </p:nvGrpSpPr>
            <p:grpSpPr>
              <a:xfrm>
                <a:off x="7953" y="2299"/>
                <a:ext cx="3525" cy="5976"/>
                <a:chOff x="7953" y="2299"/>
                <a:chExt cx="3525" cy="5976"/>
              </a:xfrm>
            </p:grpSpPr>
            <p:sp>
              <p:nvSpPr>
                <p:cNvPr id="23" name="Freeform 7"/>
                <p:cNvSpPr>
                  <a:spLocks noEditPoints="1"/>
                </p:cNvSpPr>
                <p:nvPr/>
              </p:nvSpPr>
              <p:spPr bwMode="auto">
                <a:xfrm>
                  <a:off x="7953" y="2299"/>
                  <a:ext cx="3525" cy="5976"/>
                </a:xfrm>
                <a:custGeom>
                  <a:avLst/>
                  <a:gdLst>
                    <a:gd name="T0" fmla="*/ 1856 w 1856"/>
                    <a:gd name="T1" fmla="*/ 3010 h 3010"/>
                    <a:gd name="T2" fmla="*/ 0 w 1856"/>
                    <a:gd name="T3" fmla="*/ 3010 h 3010"/>
                    <a:gd name="T4" fmla="*/ 0 w 1856"/>
                    <a:gd name="T5" fmla="*/ 0 h 3010"/>
                    <a:gd name="T6" fmla="*/ 1856 w 1856"/>
                    <a:gd name="T7" fmla="*/ 0 h 3010"/>
                    <a:gd name="T8" fmla="*/ 1856 w 1856"/>
                    <a:gd name="T9" fmla="*/ 3010 h 3010"/>
                    <a:gd name="T10" fmla="*/ 33 w 1856"/>
                    <a:gd name="T11" fmla="*/ 2978 h 3010"/>
                    <a:gd name="T12" fmla="*/ 1824 w 1856"/>
                    <a:gd name="T13" fmla="*/ 2978 h 3010"/>
                    <a:gd name="T14" fmla="*/ 1824 w 1856"/>
                    <a:gd name="T15" fmla="*/ 29 h 3010"/>
                    <a:gd name="T16" fmla="*/ 33 w 1856"/>
                    <a:gd name="T17" fmla="*/ 29 h 3010"/>
                    <a:gd name="T18" fmla="*/ 33 w 1856"/>
                    <a:gd name="T19" fmla="*/ 2978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6" h="3010">
                      <a:moveTo>
                        <a:pt x="1856" y="3010"/>
                      </a:moveTo>
                      <a:lnTo>
                        <a:pt x="0" y="3010"/>
                      </a:lnTo>
                      <a:lnTo>
                        <a:pt x="0" y="0"/>
                      </a:lnTo>
                      <a:lnTo>
                        <a:pt x="1856" y="0"/>
                      </a:lnTo>
                      <a:lnTo>
                        <a:pt x="1856" y="3010"/>
                      </a:lnTo>
                      <a:close/>
                      <a:moveTo>
                        <a:pt x="33" y="2978"/>
                      </a:moveTo>
                      <a:lnTo>
                        <a:pt x="1824" y="2978"/>
                      </a:lnTo>
                      <a:lnTo>
                        <a:pt x="1824" y="29"/>
                      </a:lnTo>
                      <a:lnTo>
                        <a:pt x="33" y="29"/>
                      </a:lnTo>
                      <a:lnTo>
                        <a:pt x="33" y="2978"/>
                      </a:lnTo>
                      <a:close/>
                    </a:path>
                  </a:pathLst>
                </a:custGeom>
                <a:solidFill>
                  <a:srgbClr val="A8A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latin typeface="汉仪夏日体W" panose="00020600040101010101" charset="-122"/>
                    <a:ea typeface="汉仪夏日体W" panose="00020600040101010101" charset="-122"/>
                    <a:sym typeface="汉仪夏日体W" panose="00020600040101010101" charset="-122"/>
                  </a:endParaRPr>
                </a:p>
              </p:txBody>
            </p:sp>
            <p:grpSp>
              <p:nvGrpSpPr>
                <p:cNvPr id="55" name="组合 54"/>
                <p:cNvGrpSpPr/>
                <p:nvPr/>
              </p:nvGrpSpPr>
              <p:grpSpPr>
                <a:xfrm>
                  <a:off x="8023" y="2373"/>
                  <a:ext cx="3268" cy="5767"/>
                  <a:chOff x="8023" y="2373"/>
                  <a:chExt cx="3268" cy="5767"/>
                </a:xfrm>
              </p:grpSpPr>
              <p:grpSp>
                <p:nvGrpSpPr>
                  <p:cNvPr id="24" name="组合 23"/>
                  <p:cNvGrpSpPr/>
                  <p:nvPr/>
                </p:nvGrpSpPr>
                <p:grpSpPr>
                  <a:xfrm>
                    <a:off x="8023" y="2373"/>
                    <a:ext cx="3268" cy="186"/>
                    <a:chOff x="8024" y="2373"/>
                    <a:chExt cx="3268" cy="186"/>
                  </a:xfrm>
                </p:grpSpPr>
                <p:sp>
                  <p:nvSpPr>
                    <p:cNvPr id="25" name="直角三角形 24"/>
                    <p:cNvSpPr/>
                    <p:nvPr/>
                  </p:nvSpPr>
                  <p:spPr>
                    <a:xfrm rot="5400000">
                      <a:off x="8024" y="2373"/>
                      <a:ext cx="186" cy="186"/>
                    </a:xfrm>
                    <a:prstGeom prst="rtTriangle">
                      <a:avLst/>
                    </a:prstGeom>
                    <a:solidFill>
                      <a:srgbClr val="A8A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直角三角形 28"/>
                    <p:cNvSpPr/>
                    <p:nvPr/>
                  </p:nvSpPr>
                  <p:spPr>
                    <a:xfrm rot="16200000" flipH="1">
                      <a:off x="11106" y="2373"/>
                      <a:ext cx="186" cy="186"/>
                    </a:xfrm>
                    <a:prstGeom prst="rtTriangle">
                      <a:avLst/>
                    </a:prstGeom>
                    <a:solidFill>
                      <a:srgbClr val="A8A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1" name="组合 50"/>
                  <p:cNvGrpSpPr/>
                  <p:nvPr/>
                </p:nvGrpSpPr>
                <p:grpSpPr>
                  <a:xfrm flipV="1">
                    <a:off x="8102" y="7954"/>
                    <a:ext cx="3150" cy="186"/>
                    <a:chOff x="8103" y="2818"/>
                    <a:chExt cx="3150" cy="186"/>
                  </a:xfrm>
                </p:grpSpPr>
                <p:sp>
                  <p:nvSpPr>
                    <p:cNvPr id="52" name="直角三角形 51"/>
                    <p:cNvSpPr/>
                    <p:nvPr/>
                  </p:nvSpPr>
                  <p:spPr>
                    <a:xfrm rot="5400000">
                      <a:off x="8103" y="2818"/>
                      <a:ext cx="186" cy="186"/>
                    </a:xfrm>
                    <a:prstGeom prst="rtTriangle">
                      <a:avLst/>
                    </a:prstGeom>
                    <a:solidFill>
                      <a:srgbClr val="A8A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直角三角形 52"/>
                    <p:cNvSpPr/>
                    <p:nvPr/>
                  </p:nvSpPr>
                  <p:spPr>
                    <a:xfrm rot="16200000" flipH="1">
                      <a:off x="11067" y="2818"/>
                      <a:ext cx="186" cy="186"/>
                    </a:xfrm>
                    <a:prstGeom prst="rtTriangle">
                      <a:avLst/>
                    </a:prstGeom>
                    <a:solidFill>
                      <a:srgbClr val="A8A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grpSp>
      </p:grpSp>
      <p:grpSp>
        <p:nvGrpSpPr>
          <p:cNvPr id="33" name="组合 32"/>
          <p:cNvGrpSpPr/>
          <p:nvPr/>
        </p:nvGrpSpPr>
        <p:grpSpPr>
          <a:xfrm rot="0">
            <a:off x="6447790" y="304800"/>
            <a:ext cx="4031615" cy="2256790"/>
            <a:chOff x="4059238" y="2227263"/>
            <a:chExt cx="4095750" cy="2414588"/>
          </a:xfrm>
        </p:grpSpPr>
        <p:sp>
          <p:nvSpPr>
            <p:cNvPr id="34" name="Oval 39"/>
            <p:cNvSpPr>
              <a:spLocks noChangeArrowheads="1"/>
            </p:cNvSpPr>
            <p:nvPr/>
          </p:nvSpPr>
          <p:spPr bwMode="auto">
            <a:xfrm>
              <a:off x="4622800" y="2554288"/>
              <a:ext cx="49213" cy="53975"/>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Oval 40"/>
            <p:cNvSpPr>
              <a:spLocks noChangeArrowheads="1"/>
            </p:cNvSpPr>
            <p:nvPr/>
          </p:nvSpPr>
          <p:spPr bwMode="auto">
            <a:xfrm>
              <a:off x="4152900" y="3017838"/>
              <a:ext cx="49213" cy="52388"/>
            </a:xfrm>
            <a:prstGeom prst="ellipse">
              <a:avLst/>
            </a:pr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41"/>
            <p:cNvSpPr/>
            <p:nvPr/>
          </p:nvSpPr>
          <p:spPr bwMode="auto">
            <a:xfrm>
              <a:off x="4059238" y="2227263"/>
              <a:ext cx="4095750" cy="2346325"/>
            </a:xfrm>
            <a:custGeom>
              <a:avLst/>
              <a:gdLst>
                <a:gd name="T0" fmla="*/ 1063 w 1089"/>
                <a:gd name="T1" fmla="*/ 230 h 623"/>
                <a:gd name="T2" fmla="*/ 972 w 1089"/>
                <a:gd name="T3" fmla="*/ 82 h 623"/>
                <a:gd name="T4" fmla="*/ 272 w 1089"/>
                <a:gd name="T5" fmla="*/ 60 h 623"/>
                <a:gd name="T6" fmla="*/ 154 w 1089"/>
                <a:gd name="T7" fmla="*/ 92 h 623"/>
                <a:gd name="T8" fmla="*/ 155 w 1089"/>
                <a:gd name="T9" fmla="*/ 96 h 623"/>
                <a:gd name="T10" fmla="*/ 272 w 1089"/>
                <a:gd name="T11" fmla="*/ 64 h 623"/>
                <a:gd name="T12" fmla="*/ 969 w 1089"/>
                <a:gd name="T13" fmla="*/ 85 h 623"/>
                <a:gd name="T14" fmla="*/ 1051 w 1089"/>
                <a:gd name="T15" fmla="*/ 398 h 623"/>
                <a:gd name="T16" fmla="*/ 920 w 1089"/>
                <a:gd name="T17" fmla="*/ 482 h 623"/>
                <a:gd name="T18" fmla="*/ 918 w 1089"/>
                <a:gd name="T19" fmla="*/ 483 h 623"/>
                <a:gd name="T20" fmla="*/ 911 w 1089"/>
                <a:gd name="T21" fmla="*/ 596 h 623"/>
                <a:gd name="T22" fmla="*/ 715 w 1089"/>
                <a:gd name="T23" fmla="*/ 534 h 623"/>
                <a:gd name="T24" fmla="*/ 714 w 1089"/>
                <a:gd name="T25" fmla="*/ 534 h 623"/>
                <a:gd name="T26" fmla="*/ 714 w 1089"/>
                <a:gd name="T27" fmla="*/ 534 h 623"/>
                <a:gd name="T28" fmla="*/ 66 w 1089"/>
                <a:gd name="T29" fmla="*/ 469 h 623"/>
                <a:gd name="T30" fmla="*/ 32 w 1089"/>
                <a:gd name="T31" fmla="*/ 221 h 623"/>
                <a:gd name="T32" fmla="*/ 28 w 1089"/>
                <a:gd name="T33" fmla="*/ 220 h 623"/>
                <a:gd name="T34" fmla="*/ 62 w 1089"/>
                <a:gd name="T35" fmla="*/ 472 h 623"/>
                <a:gd name="T36" fmla="*/ 430 w 1089"/>
                <a:gd name="T37" fmla="*/ 564 h 623"/>
                <a:gd name="T38" fmla="*/ 714 w 1089"/>
                <a:gd name="T39" fmla="*/ 538 h 623"/>
                <a:gd name="T40" fmla="*/ 915 w 1089"/>
                <a:gd name="T41" fmla="*/ 601 h 623"/>
                <a:gd name="T42" fmla="*/ 922 w 1089"/>
                <a:gd name="T43" fmla="*/ 486 h 623"/>
                <a:gd name="T44" fmla="*/ 1055 w 1089"/>
                <a:gd name="T45" fmla="*/ 399 h 623"/>
                <a:gd name="T46" fmla="*/ 1063 w 1089"/>
                <a:gd name="T47" fmla="*/ 23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9" h="623">
                  <a:moveTo>
                    <a:pt x="1063" y="230"/>
                  </a:moveTo>
                  <a:cubicBezTo>
                    <a:pt x="1048" y="165"/>
                    <a:pt x="1016" y="113"/>
                    <a:pt x="972" y="82"/>
                  </a:cubicBezTo>
                  <a:cubicBezTo>
                    <a:pt x="866" y="8"/>
                    <a:pt x="604" y="0"/>
                    <a:pt x="272" y="60"/>
                  </a:cubicBezTo>
                  <a:cubicBezTo>
                    <a:pt x="224" y="69"/>
                    <a:pt x="186" y="79"/>
                    <a:pt x="154" y="92"/>
                  </a:cubicBezTo>
                  <a:cubicBezTo>
                    <a:pt x="154" y="93"/>
                    <a:pt x="155" y="94"/>
                    <a:pt x="155" y="96"/>
                  </a:cubicBezTo>
                  <a:cubicBezTo>
                    <a:pt x="186" y="83"/>
                    <a:pt x="224" y="73"/>
                    <a:pt x="272" y="64"/>
                  </a:cubicBezTo>
                  <a:cubicBezTo>
                    <a:pt x="604" y="4"/>
                    <a:pt x="865" y="12"/>
                    <a:pt x="969" y="85"/>
                  </a:cubicBezTo>
                  <a:cubicBezTo>
                    <a:pt x="1062" y="150"/>
                    <a:pt x="1089" y="307"/>
                    <a:pt x="1051" y="398"/>
                  </a:cubicBezTo>
                  <a:cubicBezTo>
                    <a:pt x="1025" y="459"/>
                    <a:pt x="921" y="482"/>
                    <a:pt x="920" y="482"/>
                  </a:cubicBezTo>
                  <a:cubicBezTo>
                    <a:pt x="918" y="483"/>
                    <a:pt x="918" y="483"/>
                    <a:pt x="918" y="483"/>
                  </a:cubicBezTo>
                  <a:cubicBezTo>
                    <a:pt x="911" y="596"/>
                    <a:pt x="911" y="596"/>
                    <a:pt x="911" y="596"/>
                  </a:cubicBezTo>
                  <a:cubicBezTo>
                    <a:pt x="715" y="534"/>
                    <a:pt x="715" y="534"/>
                    <a:pt x="715" y="534"/>
                  </a:cubicBezTo>
                  <a:cubicBezTo>
                    <a:pt x="714" y="534"/>
                    <a:pt x="714" y="534"/>
                    <a:pt x="714" y="534"/>
                  </a:cubicBezTo>
                  <a:cubicBezTo>
                    <a:pt x="714" y="534"/>
                    <a:pt x="714" y="534"/>
                    <a:pt x="714" y="534"/>
                  </a:cubicBezTo>
                  <a:cubicBezTo>
                    <a:pt x="708" y="535"/>
                    <a:pt x="173" y="623"/>
                    <a:pt x="66" y="469"/>
                  </a:cubicBezTo>
                  <a:cubicBezTo>
                    <a:pt x="17" y="400"/>
                    <a:pt x="5" y="299"/>
                    <a:pt x="32" y="221"/>
                  </a:cubicBezTo>
                  <a:cubicBezTo>
                    <a:pt x="31" y="220"/>
                    <a:pt x="30" y="220"/>
                    <a:pt x="28" y="220"/>
                  </a:cubicBezTo>
                  <a:cubicBezTo>
                    <a:pt x="0" y="299"/>
                    <a:pt x="13" y="400"/>
                    <a:pt x="62" y="472"/>
                  </a:cubicBezTo>
                  <a:cubicBezTo>
                    <a:pt x="108" y="537"/>
                    <a:pt x="232" y="568"/>
                    <a:pt x="430" y="564"/>
                  </a:cubicBezTo>
                  <a:cubicBezTo>
                    <a:pt x="573" y="560"/>
                    <a:pt x="705" y="539"/>
                    <a:pt x="714" y="538"/>
                  </a:cubicBezTo>
                  <a:cubicBezTo>
                    <a:pt x="915" y="601"/>
                    <a:pt x="915" y="601"/>
                    <a:pt x="915" y="601"/>
                  </a:cubicBezTo>
                  <a:cubicBezTo>
                    <a:pt x="922" y="486"/>
                    <a:pt x="922" y="486"/>
                    <a:pt x="922" y="486"/>
                  </a:cubicBezTo>
                  <a:cubicBezTo>
                    <a:pt x="936" y="483"/>
                    <a:pt x="1030" y="459"/>
                    <a:pt x="1055" y="399"/>
                  </a:cubicBezTo>
                  <a:cubicBezTo>
                    <a:pt x="1074" y="353"/>
                    <a:pt x="1077" y="290"/>
                    <a:pt x="1063" y="230"/>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42"/>
            <p:cNvSpPr/>
            <p:nvPr/>
          </p:nvSpPr>
          <p:spPr bwMode="auto">
            <a:xfrm>
              <a:off x="4240213" y="2890838"/>
              <a:ext cx="3908425" cy="1751013"/>
            </a:xfrm>
            <a:custGeom>
              <a:avLst/>
              <a:gdLst>
                <a:gd name="T0" fmla="*/ 1024 w 1039"/>
                <a:gd name="T1" fmla="*/ 72 h 465"/>
                <a:gd name="T2" fmla="*/ 998 w 1039"/>
                <a:gd name="T3" fmla="*/ 0 h 465"/>
                <a:gd name="T4" fmla="*/ 995 w 1039"/>
                <a:gd name="T5" fmla="*/ 4 h 465"/>
                <a:gd name="T6" fmla="*/ 1012 w 1039"/>
                <a:gd name="T7" fmla="*/ 240 h 465"/>
                <a:gd name="T8" fmla="*/ 881 w 1039"/>
                <a:gd name="T9" fmla="*/ 325 h 465"/>
                <a:gd name="T10" fmla="*/ 879 w 1039"/>
                <a:gd name="T11" fmla="*/ 325 h 465"/>
                <a:gd name="T12" fmla="*/ 872 w 1039"/>
                <a:gd name="T13" fmla="*/ 438 h 465"/>
                <a:gd name="T14" fmla="*/ 676 w 1039"/>
                <a:gd name="T15" fmla="*/ 376 h 465"/>
                <a:gd name="T16" fmla="*/ 675 w 1039"/>
                <a:gd name="T17" fmla="*/ 376 h 465"/>
                <a:gd name="T18" fmla="*/ 675 w 1039"/>
                <a:gd name="T19" fmla="*/ 376 h 465"/>
                <a:gd name="T20" fmla="*/ 27 w 1039"/>
                <a:gd name="T21" fmla="*/ 311 h 465"/>
                <a:gd name="T22" fmla="*/ 4 w 1039"/>
                <a:gd name="T23" fmla="*/ 271 h 465"/>
                <a:gd name="T24" fmla="*/ 0 w 1039"/>
                <a:gd name="T25" fmla="*/ 272 h 465"/>
                <a:gd name="T26" fmla="*/ 24 w 1039"/>
                <a:gd name="T27" fmla="*/ 314 h 465"/>
                <a:gd name="T28" fmla="*/ 391 w 1039"/>
                <a:gd name="T29" fmla="*/ 406 h 465"/>
                <a:gd name="T30" fmla="*/ 675 w 1039"/>
                <a:gd name="T31" fmla="*/ 380 h 465"/>
                <a:gd name="T32" fmla="*/ 876 w 1039"/>
                <a:gd name="T33" fmla="*/ 443 h 465"/>
                <a:gd name="T34" fmla="*/ 883 w 1039"/>
                <a:gd name="T35" fmla="*/ 328 h 465"/>
                <a:gd name="T36" fmla="*/ 1016 w 1039"/>
                <a:gd name="T37" fmla="*/ 242 h 465"/>
                <a:gd name="T38" fmla="*/ 1024 w 1039"/>
                <a:gd name="T39" fmla="*/ 7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9" h="465">
                  <a:moveTo>
                    <a:pt x="1024" y="72"/>
                  </a:moveTo>
                  <a:cubicBezTo>
                    <a:pt x="1018" y="46"/>
                    <a:pt x="1009" y="22"/>
                    <a:pt x="998" y="0"/>
                  </a:cubicBezTo>
                  <a:cubicBezTo>
                    <a:pt x="997" y="1"/>
                    <a:pt x="996" y="3"/>
                    <a:pt x="995" y="4"/>
                  </a:cubicBezTo>
                  <a:cubicBezTo>
                    <a:pt x="1033" y="78"/>
                    <a:pt x="1039" y="175"/>
                    <a:pt x="1012" y="240"/>
                  </a:cubicBezTo>
                  <a:cubicBezTo>
                    <a:pt x="986" y="302"/>
                    <a:pt x="882" y="324"/>
                    <a:pt x="881" y="325"/>
                  </a:cubicBezTo>
                  <a:cubicBezTo>
                    <a:pt x="879" y="325"/>
                    <a:pt x="879" y="325"/>
                    <a:pt x="879" y="325"/>
                  </a:cubicBezTo>
                  <a:cubicBezTo>
                    <a:pt x="872" y="438"/>
                    <a:pt x="872" y="438"/>
                    <a:pt x="872" y="438"/>
                  </a:cubicBezTo>
                  <a:cubicBezTo>
                    <a:pt x="676" y="376"/>
                    <a:pt x="676" y="376"/>
                    <a:pt x="676" y="376"/>
                  </a:cubicBezTo>
                  <a:cubicBezTo>
                    <a:pt x="675" y="376"/>
                    <a:pt x="675" y="376"/>
                    <a:pt x="675" y="376"/>
                  </a:cubicBezTo>
                  <a:cubicBezTo>
                    <a:pt x="675" y="376"/>
                    <a:pt x="675" y="376"/>
                    <a:pt x="675" y="376"/>
                  </a:cubicBezTo>
                  <a:cubicBezTo>
                    <a:pt x="669" y="377"/>
                    <a:pt x="134" y="465"/>
                    <a:pt x="27" y="311"/>
                  </a:cubicBezTo>
                  <a:cubicBezTo>
                    <a:pt x="18" y="299"/>
                    <a:pt x="11" y="286"/>
                    <a:pt x="4" y="271"/>
                  </a:cubicBezTo>
                  <a:cubicBezTo>
                    <a:pt x="3" y="272"/>
                    <a:pt x="1" y="272"/>
                    <a:pt x="0" y="272"/>
                  </a:cubicBezTo>
                  <a:cubicBezTo>
                    <a:pt x="6" y="287"/>
                    <a:pt x="14" y="301"/>
                    <a:pt x="24" y="314"/>
                  </a:cubicBezTo>
                  <a:cubicBezTo>
                    <a:pt x="69" y="379"/>
                    <a:pt x="193" y="410"/>
                    <a:pt x="391" y="406"/>
                  </a:cubicBezTo>
                  <a:cubicBezTo>
                    <a:pt x="534" y="403"/>
                    <a:pt x="666" y="381"/>
                    <a:pt x="675" y="380"/>
                  </a:cubicBezTo>
                  <a:cubicBezTo>
                    <a:pt x="876" y="443"/>
                    <a:pt x="876" y="443"/>
                    <a:pt x="876" y="443"/>
                  </a:cubicBezTo>
                  <a:cubicBezTo>
                    <a:pt x="883" y="328"/>
                    <a:pt x="883" y="328"/>
                    <a:pt x="883" y="328"/>
                  </a:cubicBezTo>
                  <a:cubicBezTo>
                    <a:pt x="897" y="325"/>
                    <a:pt x="991" y="302"/>
                    <a:pt x="1016" y="242"/>
                  </a:cubicBezTo>
                  <a:cubicBezTo>
                    <a:pt x="1035" y="195"/>
                    <a:pt x="1038" y="132"/>
                    <a:pt x="1024" y="72"/>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Freeform 43"/>
            <p:cNvSpPr/>
            <p:nvPr/>
          </p:nvSpPr>
          <p:spPr bwMode="auto">
            <a:xfrm>
              <a:off x="4070350" y="2836863"/>
              <a:ext cx="150813" cy="158750"/>
            </a:xfrm>
            <a:custGeom>
              <a:avLst/>
              <a:gdLst>
                <a:gd name="T0" fmla="*/ 22 w 40"/>
                <a:gd name="T1" fmla="*/ 0 h 42"/>
                <a:gd name="T2" fmla="*/ 0 w 40"/>
                <a:gd name="T3" fmla="*/ 21 h 42"/>
                <a:gd name="T4" fmla="*/ 14 w 40"/>
                <a:gd name="T5" fmla="*/ 22 h 42"/>
                <a:gd name="T6" fmla="*/ 19 w 40"/>
                <a:gd name="T7" fmla="*/ 23 h 42"/>
                <a:gd name="T8" fmla="*/ 19 w 40"/>
                <a:gd name="T9" fmla="*/ 26 h 42"/>
                <a:gd name="T10" fmla="*/ 19 w 40"/>
                <a:gd name="T11" fmla="*/ 42 h 42"/>
                <a:gd name="T12" fmla="*/ 39 w 40"/>
                <a:gd name="T13" fmla="*/ 23 h 42"/>
                <a:gd name="T14" fmla="*/ 37 w 40"/>
                <a:gd name="T15" fmla="*/ 5 h 42"/>
                <a:gd name="T16" fmla="*/ 22 w 40"/>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22" y="0"/>
                  </a:moveTo>
                  <a:cubicBezTo>
                    <a:pt x="21" y="1"/>
                    <a:pt x="0" y="21"/>
                    <a:pt x="0" y="21"/>
                  </a:cubicBezTo>
                  <a:cubicBezTo>
                    <a:pt x="0" y="22"/>
                    <a:pt x="14" y="22"/>
                    <a:pt x="14" y="22"/>
                  </a:cubicBezTo>
                  <a:cubicBezTo>
                    <a:pt x="19" y="23"/>
                    <a:pt x="19" y="23"/>
                    <a:pt x="19" y="23"/>
                  </a:cubicBezTo>
                  <a:cubicBezTo>
                    <a:pt x="19" y="26"/>
                    <a:pt x="19" y="26"/>
                    <a:pt x="19" y="26"/>
                  </a:cubicBezTo>
                  <a:cubicBezTo>
                    <a:pt x="19" y="26"/>
                    <a:pt x="18" y="42"/>
                    <a:pt x="19" y="42"/>
                  </a:cubicBezTo>
                  <a:cubicBezTo>
                    <a:pt x="20" y="42"/>
                    <a:pt x="39" y="25"/>
                    <a:pt x="39" y="23"/>
                  </a:cubicBezTo>
                  <a:cubicBezTo>
                    <a:pt x="40" y="22"/>
                    <a:pt x="38" y="7"/>
                    <a:pt x="37" y="5"/>
                  </a:cubicBezTo>
                  <a:cubicBezTo>
                    <a:pt x="35" y="4"/>
                    <a:pt x="23" y="0"/>
                    <a:pt x="22" y="0"/>
                  </a:cubicBezTo>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5" name="Freeform 44"/>
            <p:cNvSpPr/>
            <p:nvPr/>
          </p:nvSpPr>
          <p:spPr bwMode="auto">
            <a:xfrm>
              <a:off x="4114800" y="2871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45"/>
            <p:cNvSpPr/>
            <p:nvPr/>
          </p:nvSpPr>
          <p:spPr bwMode="auto">
            <a:xfrm>
              <a:off x="4114800" y="2867025"/>
              <a:ext cx="68263" cy="11113"/>
            </a:xfrm>
            <a:custGeom>
              <a:avLst/>
              <a:gdLst>
                <a:gd name="T0" fmla="*/ 2 w 18"/>
                <a:gd name="T1" fmla="*/ 0 h 3"/>
                <a:gd name="T2" fmla="*/ 0 w 18"/>
                <a:gd name="T3" fmla="*/ 1 h 3"/>
                <a:gd name="T4" fmla="*/ 0 w 18"/>
                <a:gd name="T5" fmla="*/ 1 h 3"/>
                <a:gd name="T6" fmla="*/ 6 w 18"/>
                <a:gd name="T7" fmla="*/ 2 h 3"/>
                <a:gd name="T8" fmla="*/ 12 w 18"/>
                <a:gd name="T9" fmla="*/ 3 h 3"/>
                <a:gd name="T10" fmla="*/ 18 w 18"/>
                <a:gd name="T11" fmla="*/ 3 h 3"/>
                <a:gd name="T12" fmla="*/ 18 w 18"/>
                <a:gd name="T13" fmla="*/ 3 h 3"/>
                <a:gd name="T14" fmla="*/ 18 w 18"/>
                <a:gd name="T15" fmla="*/ 2 h 3"/>
                <a:gd name="T16" fmla="*/ 12 w 18"/>
                <a:gd name="T17" fmla="*/ 1 h 3"/>
                <a:gd name="T18" fmla="*/ 6 w 18"/>
                <a:gd name="T19" fmla="*/ 0 h 3"/>
                <a:gd name="T20" fmla="*/ 2 w 18"/>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
                  <a:moveTo>
                    <a:pt x="2" y="0"/>
                  </a:moveTo>
                  <a:cubicBezTo>
                    <a:pt x="1" y="0"/>
                    <a:pt x="1" y="1"/>
                    <a:pt x="0" y="1"/>
                  </a:cubicBezTo>
                  <a:cubicBezTo>
                    <a:pt x="0" y="1"/>
                    <a:pt x="0" y="1"/>
                    <a:pt x="0" y="1"/>
                  </a:cubicBezTo>
                  <a:cubicBezTo>
                    <a:pt x="2" y="2"/>
                    <a:pt x="4" y="2"/>
                    <a:pt x="6" y="2"/>
                  </a:cubicBezTo>
                  <a:cubicBezTo>
                    <a:pt x="8" y="2"/>
                    <a:pt x="10" y="2"/>
                    <a:pt x="12" y="3"/>
                  </a:cubicBezTo>
                  <a:cubicBezTo>
                    <a:pt x="14" y="3"/>
                    <a:pt x="16" y="3"/>
                    <a:pt x="18" y="3"/>
                  </a:cubicBezTo>
                  <a:cubicBezTo>
                    <a:pt x="18" y="3"/>
                    <a:pt x="18" y="3"/>
                    <a:pt x="18" y="3"/>
                  </a:cubicBezTo>
                  <a:cubicBezTo>
                    <a:pt x="18" y="3"/>
                    <a:pt x="18" y="2"/>
                    <a:pt x="18" y="2"/>
                  </a:cubicBezTo>
                  <a:cubicBezTo>
                    <a:pt x="16" y="2"/>
                    <a:pt x="14" y="1"/>
                    <a:pt x="12" y="1"/>
                  </a:cubicBezTo>
                  <a:cubicBezTo>
                    <a:pt x="10" y="1"/>
                    <a:pt x="8" y="0"/>
                    <a:pt x="6" y="0"/>
                  </a:cubicBezTo>
                  <a:cubicBezTo>
                    <a:pt x="4" y="0"/>
                    <a:pt x="3" y="0"/>
                    <a:pt x="2"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46"/>
            <p:cNvSpPr/>
            <p:nvPr/>
          </p:nvSpPr>
          <p:spPr bwMode="auto">
            <a:xfrm>
              <a:off x="4130675" y="2855913"/>
              <a:ext cx="60325" cy="11113"/>
            </a:xfrm>
            <a:custGeom>
              <a:avLst/>
              <a:gdLst>
                <a:gd name="T0" fmla="*/ 1 w 16"/>
                <a:gd name="T1" fmla="*/ 0 h 3"/>
                <a:gd name="T2" fmla="*/ 0 w 16"/>
                <a:gd name="T3" fmla="*/ 1 h 3"/>
                <a:gd name="T4" fmla="*/ 4 w 16"/>
                <a:gd name="T5" fmla="*/ 1 h 3"/>
                <a:gd name="T6" fmla="*/ 16 w 16"/>
                <a:gd name="T7" fmla="*/ 3 h 3"/>
                <a:gd name="T8" fmla="*/ 16 w 16"/>
                <a:gd name="T9" fmla="*/ 3 h 3"/>
                <a:gd name="T10" fmla="*/ 4 w 16"/>
                <a:gd name="T11" fmla="*/ 0 h 3"/>
                <a:gd name="T12" fmla="*/ 1 w 1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 y="0"/>
                  </a:moveTo>
                  <a:cubicBezTo>
                    <a:pt x="1" y="0"/>
                    <a:pt x="0" y="0"/>
                    <a:pt x="0" y="1"/>
                  </a:cubicBezTo>
                  <a:cubicBezTo>
                    <a:pt x="1" y="1"/>
                    <a:pt x="3" y="1"/>
                    <a:pt x="4" y="1"/>
                  </a:cubicBezTo>
                  <a:cubicBezTo>
                    <a:pt x="8" y="2"/>
                    <a:pt x="12" y="3"/>
                    <a:pt x="16" y="3"/>
                  </a:cubicBezTo>
                  <a:cubicBezTo>
                    <a:pt x="16" y="3"/>
                    <a:pt x="16" y="3"/>
                    <a:pt x="16" y="3"/>
                  </a:cubicBezTo>
                  <a:cubicBezTo>
                    <a:pt x="13" y="1"/>
                    <a:pt x="8" y="1"/>
                    <a:pt x="4" y="0"/>
                  </a:cubicBezTo>
                  <a:cubicBezTo>
                    <a:pt x="3" y="0"/>
                    <a:pt x="2" y="0"/>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47"/>
            <p:cNvSpPr/>
            <p:nvPr/>
          </p:nvSpPr>
          <p:spPr bwMode="auto">
            <a:xfrm>
              <a:off x="4202113" y="293846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1" y="0"/>
                    <a:pt x="1" y="0"/>
                  </a:cubicBezTo>
                  <a:cubicBezTo>
                    <a:pt x="1" y="0"/>
                    <a:pt x="1" y="0"/>
                    <a:pt x="1" y="0"/>
                  </a:cubicBezTo>
                </a:path>
              </a:pathLst>
            </a:custGeom>
            <a:solidFill>
              <a:srgbClr val="F2DA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48"/>
            <p:cNvSpPr/>
            <p:nvPr/>
          </p:nvSpPr>
          <p:spPr bwMode="auto">
            <a:xfrm>
              <a:off x="4194175" y="2871788"/>
              <a:ext cx="11113" cy="71438"/>
            </a:xfrm>
            <a:custGeom>
              <a:avLst/>
              <a:gdLst>
                <a:gd name="T0" fmla="*/ 1 w 3"/>
                <a:gd name="T1" fmla="*/ 0 h 19"/>
                <a:gd name="T2" fmla="*/ 1 w 3"/>
                <a:gd name="T3" fmla="*/ 0 h 19"/>
                <a:gd name="T4" fmla="*/ 1 w 3"/>
                <a:gd name="T5" fmla="*/ 6 h 19"/>
                <a:gd name="T6" fmla="*/ 2 w 3"/>
                <a:gd name="T7" fmla="*/ 12 h 19"/>
                <a:gd name="T8" fmla="*/ 2 w 3"/>
                <a:gd name="T9" fmla="*/ 19 h 19"/>
                <a:gd name="T10" fmla="*/ 2 w 3"/>
                <a:gd name="T11" fmla="*/ 19 h 19"/>
                <a:gd name="T12" fmla="*/ 3 w 3"/>
                <a:gd name="T13" fmla="*/ 18 h 19"/>
                <a:gd name="T14" fmla="*/ 3 w 3"/>
                <a:gd name="T15" fmla="*/ 11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2"/>
                    <a:pt x="1" y="4"/>
                    <a:pt x="1" y="6"/>
                  </a:cubicBezTo>
                  <a:cubicBezTo>
                    <a:pt x="1" y="8"/>
                    <a:pt x="1" y="10"/>
                    <a:pt x="2" y="12"/>
                  </a:cubicBezTo>
                  <a:cubicBezTo>
                    <a:pt x="2" y="14"/>
                    <a:pt x="2" y="17"/>
                    <a:pt x="2" y="19"/>
                  </a:cubicBezTo>
                  <a:cubicBezTo>
                    <a:pt x="2" y="19"/>
                    <a:pt x="2" y="19"/>
                    <a:pt x="2" y="19"/>
                  </a:cubicBezTo>
                  <a:cubicBezTo>
                    <a:pt x="2" y="19"/>
                    <a:pt x="3" y="18"/>
                    <a:pt x="3" y="18"/>
                  </a:cubicBezTo>
                  <a:cubicBezTo>
                    <a:pt x="3" y="16"/>
                    <a:pt x="3" y="13"/>
                    <a:pt x="3" y="11"/>
                  </a:cubicBezTo>
                  <a:cubicBezTo>
                    <a:pt x="3" y="7"/>
                    <a:pt x="2" y="3"/>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4" name="Freeform 49"/>
            <p:cNvSpPr/>
            <p:nvPr/>
          </p:nvSpPr>
          <p:spPr bwMode="auto">
            <a:xfrm>
              <a:off x="4171950" y="2897188"/>
              <a:ext cx="7938" cy="76200"/>
            </a:xfrm>
            <a:custGeom>
              <a:avLst/>
              <a:gdLst>
                <a:gd name="T0" fmla="*/ 0 w 2"/>
                <a:gd name="T1" fmla="*/ 0 h 20"/>
                <a:gd name="T2" fmla="*/ 0 w 2"/>
                <a:gd name="T3" fmla="*/ 0 h 20"/>
                <a:gd name="T4" fmla="*/ 0 w 2"/>
                <a:gd name="T5" fmla="*/ 11 h 20"/>
                <a:gd name="T6" fmla="*/ 0 w 2"/>
                <a:gd name="T7" fmla="*/ 20 h 20"/>
                <a:gd name="T8" fmla="*/ 1 w 2"/>
                <a:gd name="T9" fmla="*/ 18 h 20"/>
                <a:gd name="T10" fmla="*/ 1 w 2"/>
                <a:gd name="T11" fmla="*/ 11 h 20"/>
                <a:gd name="T12" fmla="*/ 0 w 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 h="20">
                  <a:moveTo>
                    <a:pt x="0" y="0"/>
                  </a:moveTo>
                  <a:cubicBezTo>
                    <a:pt x="0" y="0"/>
                    <a:pt x="0" y="0"/>
                    <a:pt x="0" y="0"/>
                  </a:cubicBezTo>
                  <a:cubicBezTo>
                    <a:pt x="0" y="4"/>
                    <a:pt x="0" y="7"/>
                    <a:pt x="0" y="11"/>
                  </a:cubicBezTo>
                  <a:cubicBezTo>
                    <a:pt x="0" y="14"/>
                    <a:pt x="0" y="17"/>
                    <a:pt x="0" y="20"/>
                  </a:cubicBezTo>
                  <a:cubicBezTo>
                    <a:pt x="0" y="19"/>
                    <a:pt x="1" y="19"/>
                    <a:pt x="1" y="18"/>
                  </a:cubicBezTo>
                  <a:cubicBezTo>
                    <a:pt x="2" y="16"/>
                    <a:pt x="2" y="13"/>
                    <a:pt x="1" y="11"/>
                  </a:cubicBezTo>
                  <a:cubicBezTo>
                    <a:pt x="1" y="7"/>
                    <a:pt x="1" y="4"/>
                    <a:pt x="0"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0" name="Freeform 50"/>
            <p:cNvSpPr/>
            <p:nvPr/>
          </p:nvSpPr>
          <p:spPr bwMode="auto">
            <a:xfrm>
              <a:off x="4084638" y="2894013"/>
              <a:ext cx="76200" cy="11113"/>
            </a:xfrm>
            <a:custGeom>
              <a:avLst/>
              <a:gdLst>
                <a:gd name="T0" fmla="*/ 1 w 20"/>
                <a:gd name="T1" fmla="*/ 0 h 3"/>
                <a:gd name="T2" fmla="*/ 0 w 20"/>
                <a:gd name="T3" fmla="*/ 2 h 3"/>
                <a:gd name="T4" fmla="*/ 7 w 20"/>
                <a:gd name="T5" fmla="*/ 2 h 3"/>
                <a:gd name="T6" fmla="*/ 16 w 20"/>
                <a:gd name="T7" fmla="*/ 3 h 3"/>
                <a:gd name="T8" fmla="*/ 20 w 20"/>
                <a:gd name="T9" fmla="*/ 3 h 3"/>
                <a:gd name="T10" fmla="*/ 20 w 20"/>
                <a:gd name="T11" fmla="*/ 3 h 3"/>
                <a:gd name="T12" fmla="*/ 8 w 20"/>
                <a:gd name="T13" fmla="*/ 1 h 3"/>
                <a:gd name="T14" fmla="*/ 1 w 20"/>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1" y="0"/>
                  </a:moveTo>
                  <a:cubicBezTo>
                    <a:pt x="1" y="1"/>
                    <a:pt x="0" y="1"/>
                    <a:pt x="0" y="2"/>
                  </a:cubicBezTo>
                  <a:cubicBezTo>
                    <a:pt x="2" y="2"/>
                    <a:pt x="5" y="2"/>
                    <a:pt x="7" y="2"/>
                  </a:cubicBezTo>
                  <a:cubicBezTo>
                    <a:pt x="10" y="3"/>
                    <a:pt x="13" y="3"/>
                    <a:pt x="16" y="3"/>
                  </a:cubicBezTo>
                  <a:cubicBezTo>
                    <a:pt x="18" y="3"/>
                    <a:pt x="19" y="3"/>
                    <a:pt x="20" y="3"/>
                  </a:cubicBezTo>
                  <a:cubicBezTo>
                    <a:pt x="20" y="3"/>
                    <a:pt x="20" y="3"/>
                    <a:pt x="20" y="3"/>
                  </a:cubicBezTo>
                  <a:cubicBezTo>
                    <a:pt x="16" y="2"/>
                    <a:pt x="12" y="1"/>
                    <a:pt x="8" y="1"/>
                  </a:cubicBezTo>
                  <a:cubicBezTo>
                    <a:pt x="6" y="1"/>
                    <a:pt x="4"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1" name="Freeform 51"/>
            <p:cNvSpPr/>
            <p:nvPr/>
          </p:nvSpPr>
          <p:spPr bwMode="auto">
            <a:xfrm>
              <a:off x="4152900" y="2913063"/>
              <a:ext cx="11113" cy="71438"/>
            </a:xfrm>
            <a:custGeom>
              <a:avLst/>
              <a:gdLst>
                <a:gd name="T0" fmla="*/ 1 w 3"/>
                <a:gd name="T1" fmla="*/ 0 h 19"/>
                <a:gd name="T2" fmla="*/ 1 w 3"/>
                <a:gd name="T3" fmla="*/ 0 h 19"/>
                <a:gd name="T4" fmla="*/ 1 w 3"/>
                <a:gd name="T5" fmla="*/ 5 h 19"/>
                <a:gd name="T6" fmla="*/ 1 w 3"/>
                <a:gd name="T7" fmla="*/ 11 h 19"/>
                <a:gd name="T8" fmla="*/ 1 w 3"/>
                <a:gd name="T9" fmla="*/ 19 h 19"/>
                <a:gd name="T10" fmla="*/ 3 w 3"/>
                <a:gd name="T11" fmla="*/ 18 h 19"/>
                <a:gd name="T12" fmla="*/ 2 w 3"/>
                <a:gd name="T13" fmla="*/ 10 h 19"/>
                <a:gd name="T14" fmla="*/ 2 w 3"/>
                <a:gd name="T15" fmla="*/ 5 h 19"/>
                <a:gd name="T16" fmla="*/ 1 w 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9">
                  <a:moveTo>
                    <a:pt x="1" y="0"/>
                  </a:moveTo>
                  <a:cubicBezTo>
                    <a:pt x="1" y="0"/>
                    <a:pt x="1" y="0"/>
                    <a:pt x="1" y="0"/>
                  </a:cubicBezTo>
                  <a:cubicBezTo>
                    <a:pt x="0" y="1"/>
                    <a:pt x="1" y="4"/>
                    <a:pt x="1" y="5"/>
                  </a:cubicBezTo>
                  <a:cubicBezTo>
                    <a:pt x="1" y="7"/>
                    <a:pt x="1" y="9"/>
                    <a:pt x="1" y="11"/>
                  </a:cubicBezTo>
                  <a:cubicBezTo>
                    <a:pt x="1" y="13"/>
                    <a:pt x="1" y="16"/>
                    <a:pt x="1" y="19"/>
                  </a:cubicBezTo>
                  <a:cubicBezTo>
                    <a:pt x="1" y="19"/>
                    <a:pt x="2" y="18"/>
                    <a:pt x="3" y="18"/>
                  </a:cubicBezTo>
                  <a:cubicBezTo>
                    <a:pt x="2" y="15"/>
                    <a:pt x="2" y="13"/>
                    <a:pt x="2" y="10"/>
                  </a:cubicBezTo>
                  <a:cubicBezTo>
                    <a:pt x="2" y="9"/>
                    <a:pt x="2" y="7"/>
                    <a:pt x="2" y="5"/>
                  </a:cubicBezTo>
                  <a:cubicBezTo>
                    <a:pt x="2" y="3"/>
                    <a:pt x="2" y="1"/>
                    <a:pt x="1" y="0"/>
                  </a:cubicBezTo>
                </a:path>
              </a:pathLst>
            </a:custGeom>
            <a:solidFill>
              <a:srgbClr val="E3B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2" name="Freeform 52"/>
            <p:cNvSpPr/>
            <p:nvPr/>
          </p:nvSpPr>
          <p:spPr bwMode="auto">
            <a:xfrm>
              <a:off x="4111625" y="2806700"/>
              <a:ext cx="150813" cy="139700"/>
            </a:xfrm>
            <a:custGeom>
              <a:avLst/>
              <a:gdLst>
                <a:gd name="T0" fmla="*/ 36 w 40"/>
                <a:gd name="T1" fmla="*/ 2 h 37"/>
                <a:gd name="T2" fmla="*/ 2 w 40"/>
                <a:gd name="T3" fmla="*/ 32 h 37"/>
                <a:gd name="T4" fmla="*/ 5 w 40"/>
                <a:gd name="T5" fmla="*/ 35 h 37"/>
                <a:gd name="T6" fmla="*/ 38 w 40"/>
                <a:gd name="T7" fmla="*/ 5 h 37"/>
                <a:gd name="T8" fmla="*/ 36 w 40"/>
                <a:gd name="T9" fmla="*/ 2 h 37"/>
              </a:gdLst>
              <a:ahLst/>
              <a:cxnLst>
                <a:cxn ang="0">
                  <a:pos x="T0" y="T1"/>
                </a:cxn>
                <a:cxn ang="0">
                  <a:pos x="T2" y="T3"/>
                </a:cxn>
                <a:cxn ang="0">
                  <a:pos x="T4" y="T5"/>
                </a:cxn>
                <a:cxn ang="0">
                  <a:pos x="T6" y="T7"/>
                </a:cxn>
                <a:cxn ang="0">
                  <a:pos x="T8" y="T9"/>
                </a:cxn>
              </a:cxnLst>
              <a:rect l="0" t="0" r="r" b="b"/>
              <a:pathLst>
                <a:path w="40" h="37">
                  <a:moveTo>
                    <a:pt x="36" y="2"/>
                  </a:moveTo>
                  <a:cubicBezTo>
                    <a:pt x="24" y="12"/>
                    <a:pt x="13" y="22"/>
                    <a:pt x="2" y="32"/>
                  </a:cubicBezTo>
                  <a:cubicBezTo>
                    <a:pt x="0" y="34"/>
                    <a:pt x="3" y="37"/>
                    <a:pt x="5" y="35"/>
                  </a:cubicBezTo>
                  <a:cubicBezTo>
                    <a:pt x="16" y="25"/>
                    <a:pt x="27" y="15"/>
                    <a:pt x="38" y="5"/>
                  </a:cubicBezTo>
                  <a:cubicBezTo>
                    <a:pt x="40" y="3"/>
                    <a:pt x="37" y="0"/>
                    <a:pt x="36" y="2"/>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3" name="Freeform 53"/>
            <p:cNvSpPr/>
            <p:nvPr/>
          </p:nvSpPr>
          <p:spPr bwMode="auto">
            <a:xfrm>
              <a:off x="4144963" y="2535238"/>
              <a:ext cx="398463" cy="392113"/>
            </a:xfrm>
            <a:custGeom>
              <a:avLst/>
              <a:gdLst>
                <a:gd name="T0" fmla="*/ 96 w 106"/>
                <a:gd name="T1" fmla="*/ 11 h 104"/>
                <a:gd name="T2" fmla="*/ 62 w 106"/>
                <a:gd name="T3" fmla="*/ 7 h 104"/>
                <a:gd name="T4" fmla="*/ 53 w 106"/>
                <a:gd name="T5" fmla="*/ 39 h 104"/>
                <a:gd name="T6" fmla="*/ 33 w 106"/>
                <a:gd name="T7" fmla="*/ 24 h 104"/>
                <a:gd name="T8" fmla="*/ 9 w 106"/>
                <a:gd name="T9" fmla="*/ 25 h 104"/>
                <a:gd name="T10" fmla="*/ 5 w 106"/>
                <a:gd name="T11" fmla="*/ 57 h 104"/>
                <a:gd name="T12" fmla="*/ 66 w 106"/>
                <a:gd name="T13" fmla="*/ 104 h 104"/>
                <a:gd name="T14" fmla="*/ 100 w 106"/>
                <a:gd name="T15" fmla="*/ 53 h 104"/>
                <a:gd name="T16" fmla="*/ 96 w 106"/>
                <a:gd name="T17"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4">
                  <a:moveTo>
                    <a:pt x="96" y="11"/>
                  </a:moveTo>
                  <a:cubicBezTo>
                    <a:pt x="88" y="2"/>
                    <a:pt x="73" y="0"/>
                    <a:pt x="62" y="7"/>
                  </a:cubicBezTo>
                  <a:cubicBezTo>
                    <a:pt x="52" y="13"/>
                    <a:pt x="48" y="28"/>
                    <a:pt x="53" y="39"/>
                  </a:cubicBezTo>
                  <a:cubicBezTo>
                    <a:pt x="47" y="33"/>
                    <a:pt x="41" y="27"/>
                    <a:pt x="33" y="24"/>
                  </a:cubicBezTo>
                  <a:cubicBezTo>
                    <a:pt x="25" y="20"/>
                    <a:pt x="16" y="20"/>
                    <a:pt x="9" y="25"/>
                  </a:cubicBezTo>
                  <a:cubicBezTo>
                    <a:pt x="0" y="32"/>
                    <a:pt x="1" y="46"/>
                    <a:pt x="5" y="57"/>
                  </a:cubicBezTo>
                  <a:cubicBezTo>
                    <a:pt x="14" y="79"/>
                    <a:pt x="42" y="101"/>
                    <a:pt x="66" y="104"/>
                  </a:cubicBezTo>
                  <a:cubicBezTo>
                    <a:pt x="82" y="91"/>
                    <a:pt x="94" y="73"/>
                    <a:pt x="100" y="53"/>
                  </a:cubicBezTo>
                  <a:cubicBezTo>
                    <a:pt x="105" y="39"/>
                    <a:pt x="106" y="22"/>
                    <a:pt x="96" y="11"/>
                  </a:cubicBezTo>
                  <a:close/>
                </a:path>
              </a:pathLst>
            </a:custGeom>
            <a:solidFill>
              <a:srgbClr val="F769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4" name="Freeform 54"/>
            <p:cNvSpPr/>
            <p:nvPr/>
          </p:nvSpPr>
          <p:spPr bwMode="auto">
            <a:xfrm>
              <a:off x="4479925" y="2535238"/>
              <a:ext cx="82550" cy="76200"/>
            </a:xfrm>
            <a:custGeom>
              <a:avLst/>
              <a:gdLst>
                <a:gd name="T0" fmla="*/ 21 w 22"/>
                <a:gd name="T1" fmla="*/ 0 h 20"/>
                <a:gd name="T2" fmla="*/ 1 w 22"/>
                <a:gd name="T3" fmla="*/ 16 h 20"/>
                <a:gd name="T4" fmla="*/ 3 w 22"/>
                <a:gd name="T5" fmla="*/ 19 h 20"/>
                <a:gd name="T6" fmla="*/ 22 w 22"/>
                <a:gd name="T7" fmla="*/ 1 h 20"/>
                <a:gd name="T8" fmla="*/ 21 w 22"/>
                <a:gd name="T9" fmla="*/ 0 h 20"/>
              </a:gdLst>
              <a:ahLst/>
              <a:cxnLst>
                <a:cxn ang="0">
                  <a:pos x="T0" y="T1"/>
                </a:cxn>
                <a:cxn ang="0">
                  <a:pos x="T2" y="T3"/>
                </a:cxn>
                <a:cxn ang="0">
                  <a:pos x="T4" y="T5"/>
                </a:cxn>
                <a:cxn ang="0">
                  <a:pos x="T6" y="T7"/>
                </a:cxn>
                <a:cxn ang="0">
                  <a:pos x="T8" y="T9"/>
                </a:cxn>
              </a:cxnLst>
              <a:rect l="0" t="0" r="r" b="b"/>
              <a:pathLst>
                <a:path w="22" h="20">
                  <a:moveTo>
                    <a:pt x="21" y="0"/>
                  </a:moveTo>
                  <a:cubicBezTo>
                    <a:pt x="14" y="4"/>
                    <a:pt x="7" y="11"/>
                    <a:pt x="1" y="16"/>
                  </a:cubicBezTo>
                  <a:cubicBezTo>
                    <a:pt x="0" y="18"/>
                    <a:pt x="2" y="20"/>
                    <a:pt x="3" y="19"/>
                  </a:cubicBezTo>
                  <a:cubicBezTo>
                    <a:pt x="9" y="13"/>
                    <a:pt x="17" y="7"/>
                    <a:pt x="22" y="1"/>
                  </a:cubicBezTo>
                  <a:cubicBezTo>
                    <a:pt x="22" y="0"/>
                    <a:pt x="21" y="0"/>
                    <a:pt x="21" y="0"/>
                  </a:cubicBezTo>
                  <a:close/>
                </a:path>
              </a:pathLst>
            </a:custGeom>
            <a:solidFill>
              <a:srgbClr val="EF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5" name="Freeform 55"/>
            <p:cNvSpPr/>
            <p:nvPr/>
          </p:nvSpPr>
          <p:spPr bwMode="auto">
            <a:xfrm>
              <a:off x="4518025" y="2479675"/>
              <a:ext cx="93663" cy="90488"/>
            </a:xfrm>
            <a:custGeom>
              <a:avLst/>
              <a:gdLst>
                <a:gd name="T0" fmla="*/ 22 w 25"/>
                <a:gd name="T1" fmla="*/ 1 h 24"/>
                <a:gd name="T2" fmla="*/ 0 w 25"/>
                <a:gd name="T3" fmla="*/ 13 h 24"/>
                <a:gd name="T4" fmla="*/ 12 w 25"/>
                <a:gd name="T5" fmla="*/ 23 h 24"/>
                <a:gd name="T6" fmla="*/ 14 w 25"/>
                <a:gd name="T7" fmla="*/ 24 h 24"/>
                <a:gd name="T8" fmla="*/ 17 w 25"/>
                <a:gd name="T9" fmla="*/ 22 h 24"/>
                <a:gd name="T10" fmla="*/ 24 w 25"/>
                <a:gd name="T11" fmla="*/ 2 h 24"/>
                <a:gd name="T12" fmla="*/ 24 w 25"/>
                <a:gd name="T13" fmla="*/ 0 h 24"/>
                <a:gd name="T14" fmla="*/ 22 w 25"/>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22" y="1"/>
                  </a:moveTo>
                  <a:cubicBezTo>
                    <a:pt x="16" y="4"/>
                    <a:pt x="0" y="13"/>
                    <a:pt x="0" y="13"/>
                  </a:cubicBezTo>
                  <a:cubicBezTo>
                    <a:pt x="0" y="14"/>
                    <a:pt x="8" y="20"/>
                    <a:pt x="12" y="23"/>
                  </a:cubicBezTo>
                  <a:cubicBezTo>
                    <a:pt x="13" y="24"/>
                    <a:pt x="14" y="24"/>
                    <a:pt x="14" y="24"/>
                  </a:cubicBezTo>
                  <a:cubicBezTo>
                    <a:pt x="16" y="24"/>
                    <a:pt x="17" y="23"/>
                    <a:pt x="17" y="22"/>
                  </a:cubicBezTo>
                  <a:cubicBezTo>
                    <a:pt x="19" y="15"/>
                    <a:pt x="22" y="9"/>
                    <a:pt x="24" y="2"/>
                  </a:cubicBezTo>
                  <a:cubicBezTo>
                    <a:pt x="25" y="2"/>
                    <a:pt x="25" y="1"/>
                    <a:pt x="24" y="0"/>
                  </a:cubicBezTo>
                  <a:cubicBezTo>
                    <a:pt x="24" y="0"/>
                    <a:pt x="23" y="0"/>
                    <a:pt x="22" y="1"/>
                  </a:cubicBezTo>
                  <a:close/>
                </a:path>
              </a:pathLst>
            </a:custGeom>
            <a:solidFill>
              <a:srgbClr val="EFD1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6" name="Freeform 56"/>
            <p:cNvSpPr/>
            <p:nvPr/>
          </p:nvSpPr>
          <p:spPr bwMode="auto">
            <a:xfrm>
              <a:off x="4175125" y="2652713"/>
              <a:ext cx="41275" cy="57150"/>
            </a:xfrm>
            <a:custGeom>
              <a:avLst/>
              <a:gdLst>
                <a:gd name="T0" fmla="*/ 11 w 11"/>
                <a:gd name="T1" fmla="*/ 5 h 15"/>
                <a:gd name="T2" fmla="*/ 10 w 11"/>
                <a:gd name="T3" fmla="*/ 3 h 15"/>
                <a:gd name="T4" fmla="*/ 6 w 11"/>
                <a:gd name="T5" fmla="*/ 1 h 15"/>
                <a:gd name="T6" fmla="*/ 4 w 11"/>
                <a:gd name="T7" fmla="*/ 2 h 15"/>
                <a:gd name="T8" fmla="*/ 3 w 11"/>
                <a:gd name="T9" fmla="*/ 3 h 15"/>
                <a:gd name="T10" fmla="*/ 1 w 11"/>
                <a:gd name="T11" fmla="*/ 7 h 15"/>
                <a:gd name="T12" fmla="*/ 0 w 11"/>
                <a:gd name="T13" fmla="*/ 10 h 15"/>
                <a:gd name="T14" fmla="*/ 0 w 11"/>
                <a:gd name="T15" fmla="*/ 10 h 15"/>
                <a:gd name="T16" fmla="*/ 3 w 11"/>
                <a:gd name="T17" fmla="*/ 14 h 15"/>
                <a:gd name="T18" fmla="*/ 5 w 11"/>
                <a:gd name="T19" fmla="*/ 14 h 15"/>
                <a:gd name="T20" fmla="*/ 5 w 11"/>
                <a:gd name="T21" fmla="*/ 14 h 15"/>
                <a:gd name="T22" fmla="*/ 7 w 11"/>
                <a:gd name="T23" fmla="*/ 13 h 15"/>
                <a:gd name="T24" fmla="*/ 8 w 11"/>
                <a:gd name="T25" fmla="*/ 12 h 15"/>
                <a:gd name="T26" fmla="*/ 10 w 11"/>
                <a:gd name="T27" fmla="*/ 8 h 15"/>
                <a:gd name="T28" fmla="*/ 10 w 11"/>
                <a:gd name="T29" fmla="*/ 8 h 15"/>
                <a:gd name="T30" fmla="*/ 11 w 11"/>
                <a:gd name="T3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5">
                  <a:moveTo>
                    <a:pt x="11" y="5"/>
                  </a:moveTo>
                  <a:cubicBezTo>
                    <a:pt x="11" y="5"/>
                    <a:pt x="11" y="4"/>
                    <a:pt x="10" y="3"/>
                  </a:cubicBezTo>
                  <a:cubicBezTo>
                    <a:pt x="10" y="1"/>
                    <a:pt x="8" y="0"/>
                    <a:pt x="6" y="1"/>
                  </a:cubicBezTo>
                  <a:cubicBezTo>
                    <a:pt x="5" y="1"/>
                    <a:pt x="5" y="1"/>
                    <a:pt x="4" y="2"/>
                  </a:cubicBezTo>
                  <a:cubicBezTo>
                    <a:pt x="4" y="2"/>
                    <a:pt x="3" y="2"/>
                    <a:pt x="3" y="3"/>
                  </a:cubicBezTo>
                  <a:cubicBezTo>
                    <a:pt x="2" y="4"/>
                    <a:pt x="1" y="6"/>
                    <a:pt x="1" y="7"/>
                  </a:cubicBezTo>
                  <a:cubicBezTo>
                    <a:pt x="0" y="8"/>
                    <a:pt x="0" y="9"/>
                    <a:pt x="0" y="10"/>
                  </a:cubicBezTo>
                  <a:cubicBezTo>
                    <a:pt x="0" y="10"/>
                    <a:pt x="0" y="10"/>
                    <a:pt x="0" y="10"/>
                  </a:cubicBezTo>
                  <a:cubicBezTo>
                    <a:pt x="0" y="12"/>
                    <a:pt x="1" y="14"/>
                    <a:pt x="3" y="14"/>
                  </a:cubicBezTo>
                  <a:cubicBezTo>
                    <a:pt x="4" y="14"/>
                    <a:pt x="4" y="15"/>
                    <a:pt x="5" y="14"/>
                  </a:cubicBezTo>
                  <a:cubicBezTo>
                    <a:pt x="5" y="14"/>
                    <a:pt x="5" y="14"/>
                    <a:pt x="5" y="14"/>
                  </a:cubicBezTo>
                  <a:cubicBezTo>
                    <a:pt x="6" y="14"/>
                    <a:pt x="7" y="14"/>
                    <a:pt x="7" y="13"/>
                  </a:cubicBezTo>
                  <a:cubicBezTo>
                    <a:pt x="8" y="13"/>
                    <a:pt x="8" y="12"/>
                    <a:pt x="8" y="12"/>
                  </a:cubicBezTo>
                  <a:cubicBezTo>
                    <a:pt x="9" y="11"/>
                    <a:pt x="10" y="10"/>
                    <a:pt x="10" y="8"/>
                  </a:cubicBezTo>
                  <a:cubicBezTo>
                    <a:pt x="10" y="8"/>
                    <a:pt x="10" y="8"/>
                    <a:pt x="10" y="8"/>
                  </a:cubicBezTo>
                  <a:cubicBezTo>
                    <a:pt x="11" y="7"/>
                    <a:pt x="11" y="6"/>
                    <a:pt x="1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68" name="文本框 67"/>
          <p:cNvSpPr txBox="1"/>
          <p:nvPr/>
        </p:nvSpPr>
        <p:spPr>
          <a:xfrm>
            <a:off x="6819265" y="726440"/>
            <a:ext cx="3384550" cy="1535430"/>
          </a:xfrm>
          <a:prstGeom prst="rect">
            <a:avLst/>
          </a:prstGeom>
          <a:noFill/>
        </p:spPr>
        <p:txBody>
          <a:bodyPr wrap="square" rtlCol="0" anchor="t">
            <a:noAutofit/>
          </a:bodyPr>
          <a:p>
            <a:pPr indent="0" algn="just" fontAlgn="t">
              <a:lnSpc>
                <a:spcPts val="1500"/>
              </a:lnSpc>
              <a:spcBef>
                <a:spcPts val="0"/>
              </a:spcBef>
              <a:spcAft>
                <a:spcPts val="0"/>
              </a:spcAft>
            </a:pPr>
            <a:r>
              <a:rPr lang="en-US" altLang="zh-CN" sz="1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5.</a:t>
            </a:r>
            <a:r>
              <a:rPr lang="zh-CN" altLang="en-US" sz="1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结果公示。学校要将家庭经济困难学生认定的名单及档次，在适当范围内、以适当方式予以公示。</a:t>
            </a:r>
            <a:r>
              <a:rPr lang="zh-CN" altLang="en-US" sz="1400" dirty="0">
                <a:solidFill>
                  <a:srgbClr val="FF0000"/>
                </a:solidFill>
                <a:latin typeface="汉仪夏日体W" panose="00020600040101010101" charset="-122"/>
                <a:ea typeface="汉仪夏日体W" panose="00020600040101010101" charset="-122"/>
                <a:cs typeface="Times New Roman" panose="02020603050405020304"/>
                <a:sym typeface="Times New Roman" panose="02020603050405020304"/>
              </a:rPr>
              <a:t>特殊群体家庭学生（家庭经济困难的残疾学生及残疾人子女除外）无需公示。</a:t>
            </a:r>
            <a:r>
              <a:rPr lang="zh-CN" altLang="en-US" sz="1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rPr>
              <a:t>公示时，严禁涉及学生个人敏感信息及隐私。学校应建立家庭经济困难学生认定结果复核和动态调整机制，及时回应有关认定结果的异议。</a:t>
            </a:r>
            <a:endParaRPr lang="zh-CN" altLang="en-US" sz="1000" dirty="0">
              <a:solidFill>
                <a:srgbClr val="404040"/>
              </a:solidFill>
              <a:latin typeface="汉仪夏日体W" panose="00020600040101010101" charset="-122"/>
              <a:ea typeface="汉仪夏日体W" panose="00020600040101010101" charset="-122"/>
              <a:cs typeface="Times New Roman" panose="02020603050405020304"/>
              <a:sym typeface="Times New Roman" panose="020206030504050203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细化了认定工作程序</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pic>
        <p:nvPicPr>
          <p:cNvPr id="3" name="Picture 3"/>
          <p:cNvPicPr>
            <a:picLocks noChangeAspect="1"/>
          </p:cNvPicPr>
          <p:nvPr/>
        </p:nvPicPr>
        <p:blipFill>
          <a:blip r:embed="rId2">
            <a:alphaModFix amt="100000"/>
          </a:blip>
          <a:srcRect/>
          <a:stretch>
            <a:fillRect/>
          </a:stretch>
        </p:blipFill>
        <p:spPr>
          <a:xfrm>
            <a:off x="8488800" y="1777403"/>
            <a:ext cx="3049996" cy="4216695"/>
          </a:xfrm>
          <a:prstGeom prst="roundRect">
            <a:avLst/>
          </a:prstGeom>
        </p:spPr>
      </p:pic>
      <p:pic>
        <p:nvPicPr>
          <p:cNvPr id="4" name="Picture 4"/>
          <p:cNvPicPr>
            <a:picLocks noChangeAspect="1"/>
          </p:cNvPicPr>
          <p:nvPr/>
        </p:nvPicPr>
        <p:blipFill>
          <a:blip r:embed="rId3">
            <a:alphaModFix amt="100000"/>
          </a:blip>
          <a:srcRect/>
          <a:stretch>
            <a:fillRect/>
          </a:stretch>
        </p:blipFill>
        <p:spPr>
          <a:xfrm>
            <a:off x="5335151" y="1777403"/>
            <a:ext cx="3005958" cy="4216695"/>
          </a:xfrm>
          <a:prstGeom prst="roundRect">
            <a:avLst/>
          </a:prstGeom>
        </p:spPr>
      </p:pic>
      <p:sp>
        <p:nvSpPr>
          <p:cNvPr id="5" name="AutoShape 5"/>
          <p:cNvSpPr/>
          <p:nvPr/>
        </p:nvSpPr>
        <p:spPr>
          <a:xfrm>
            <a:off x="5335151" y="1339414"/>
            <a:ext cx="6203645" cy="292757"/>
          </a:xfrm>
          <a:prstGeom prst="roundRect">
            <a:avLst>
              <a:gd name="adj" fmla="val 45454"/>
            </a:avLst>
          </a:prstGeom>
          <a:solidFill>
            <a:schemeClr val="accent1">
              <a:alpha val="100000"/>
            </a:schemeClr>
          </a:solidFill>
        </p:spPr>
      </p:sp>
      <p:sp>
        <p:nvSpPr>
          <p:cNvPr id="6" name="AutoShape 6"/>
          <p:cNvSpPr/>
          <p:nvPr/>
        </p:nvSpPr>
        <p:spPr>
          <a:xfrm>
            <a:off x="609373" y="1246529"/>
            <a:ext cx="3431205" cy="481351"/>
          </a:xfrm>
          <a:prstGeom prst="rect">
            <a:avLst/>
          </a:prstGeom>
          <a:noFill/>
        </p:spPr>
        <p:txBody>
          <a:bodyPr vert="horz" wrap="square" lIns="95250" tIns="45720" rIns="91440" bIns="45720" rtlCol="0" anchor="t" anchorCtr="1">
            <a:noAutofit/>
          </a:bodyPr>
          <a:lstStyle/>
          <a:p>
            <a:pPr algn="l">
              <a:defRPr/>
            </a:pPr>
            <a:r>
              <a:rPr lang="en-US" sz="2325" b="1">
                <a:solidFill>
                  <a:schemeClr val="dk1">
                    <a:alpha val="100000"/>
                  </a:schemeClr>
                </a:solidFill>
                <a:latin typeface="Noto Sans SC" panose="020B0200000000000000" charset="-122"/>
                <a:ea typeface="Noto Sans SC" panose="020B0200000000000000" charset="-122"/>
                <a:cs typeface="Noto Sans SC" panose="020B0200000000000000" charset="-122"/>
              </a:rPr>
              <a:t>认定程序优化细化</a:t>
            </a:r>
            <a:endParaRPr lang="en-US" sz="1100"/>
          </a:p>
        </p:txBody>
      </p:sp>
      <p:sp>
        <p:nvSpPr>
          <p:cNvPr id="7" name="TextBox 7"/>
          <p:cNvSpPr txBox="1"/>
          <p:nvPr/>
        </p:nvSpPr>
        <p:spPr>
          <a:xfrm>
            <a:off x="609373" y="1732534"/>
            <a:ext cx="4282862" cy="983867"/>
          </a:xfrm>
          <a:prstGeom prst="rect">
            <a:avLst/>
          </a:prstGeom>
        </p:spPr>
        <p:txBody>
          <a:bodyPr vert="horz" wrap="square" lIns="95250" tIns="57150" rIns="57150" bIns="57150" rtlCol="0" anchor="t" anchorCtr="0">
            <a:noAutofit/>
          </a:bodyPr>
          <a:lstStyle/>
          <a:p>
            <a:pPr algn="l">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新办法在第十一条增加为“提前告知、信息摸排、教育引导、个人申请、学校认定、结果公示、建档备案”7个环节。</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AutoShape 8"/>
          <p:cNvSpPr/>
          <p:nvPr/>
        </p:nvSpPr>
        <p:spPr>
          <a:xfrm>
            <a:off x="609373" y="2883307"/>
            <a:ext cx="3431205" cy="481351"/>
          </a:xfrm>
          <a:prstGeom prst="rect">
            <a:avLst/>
          </a:prstGeom>
          <a:noFill/>
        </p:spPr>
        <p:txBody>
          <a:bodyPr vert="horz" wrap="square" lIns="95250" tIns="45720" rIns="91440" bIns="45720" rtlCol="0" anchor="t" anchorCtr="1">
            <a:noAutofit/>
          </a:bodyPr>
          <a:lstStyle/>
          <a:p>
            <a:pPr algn="l">
              <a:defRPr/>
            </a:pPr>
            <a:r>
              <a:rPr lang="en-US" sz="2325" b="1">
                <a:solidFill>
                  <a:schemeClr val="dk1">
                    <a:alpha val="100000"/>
                  </a:schemeClr>
                </a:solidFill>
                <a:latin typeface="Noto Sans SC" panose="020B0200000000000000" charset="-122"/>
                <a:ea typeface="Noto Sans SC" panose="020B0200000000000000" charset="-122"/>
                <a:cs typeface="Noto Sans SC" panose="020B0200000000000000" charset="-122"/>
              </a:rPr>
              <a:t>新增环节1</a:t>
            </a:r>
            <a:endParaRPr lang="en-US" sz="1100"/>
          </a:p>
        </p:txBody>
      </p:sp>
      <p:sp>
        <p:nvSpPr>
          <p:cNvPr id="9" name="TextBox 9"/>
          <p:cNvSpPr txBox="1"/>
          <p:nvPr/>
        </p:nvSpPr>
        <p:spPr>
          <a:xfrm>
            <a:off x="609373" y="3369312"/>
            <a:ext cx="4282862" cy="1010481"/>
          </a:xfrm>
          <a:prstGeom prst="rect">
            <a:avLst/>
          </a:prstGeom>
        </p:spPr>
        <p:txBody>
          <a:bodyPr vert="horz" wrap="square" lIns="95250" tIns="57150" rIns="57150" bIns="57150" rtlCol="0" anchor="t" anchorCtr="0">
            <a:noAutofit/>
          </a:bodyPr>
          <a:lstStyle/>
          <a:p>
            <a:pPr algn="l">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信息摸排要求开学后通过问卷调查等形式主动摸底，掌握困难学生分布情况；变“被动接收”为“主动发现”，是“主动服务”原则的具体化。</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AutoShape 10"/>
          <p:cNvSpPr/>
          <p:nvPr/>
        </p:nvSpPr>
        <p:spPr>
          <a:xfrm>
            <a:off x="609373" y="4528880"/>
            <a:ext cx="3431205" cy="481351"/>
          </a:xfrm>
          <a:prstGeom prst="rect">
            <a:avLst/>
          </a:prstGeom>
          <a:noFill/>
        </p:spPr>
        <p:txBody>
          <a:bodyPr vert="horz" wrap="square" lIns="95250" tIns="45720" rIns="91440" bIns="45720" rtlCol="0" anchor="t" anchorCtr="1">
            <a:noAutofit/>
          </a:bodyPr>
          <a:lstStyle/>
          <a:p>
            <a:pPr algn="l">
              <a:defRPr/>
            </a:pPr>
            <a:r>
              <a:rPr lang="en-US" sz="2325" b="1">
                <a:solidFill>
                  <a:schemeClr val="dk1">
                    <a:alpha val="100000"/>
                  </a:schemeClr>
                </a:solidFill>
                <a:latin typeface="Noto Sans SC" panose="020B0200000000000000" charset="-122"/>
                <a:ea typeface="Noto Sans SC" panose="020B0200000000000000" charset="-122"/>
                <a:cs typeface="Noto Sans SC" panose="020B0200000000000000" charset="-122"/>
              </a:rPr>
              <a:t>新增环节2</a:t>
            </a:r>
            <a:endParaRPr lang="en-US" sz="1100"/>
          </a:p>
        </p:txBody>
      </p:sp>
      <p:sp>
        <p:nvSpPr>
          <p:cNvPr id="11" name="TextBox 11"/>
          <p:cNvSpPr txBox="1"/>
          <p:nvPr/>
        </p:nvSpPr>
        <p:spPr>
          <a:xfrm>
            <a:off x="609373" y="5010231"/>
            <a:ext cx="4282862" cy="1156860"/>
          </a:xfrm>
          <a:prstGeom prst="rect">
            <a:avLst/>
          </a:prstGeom>
        </p:spPr>
        <p:txBody>
          <a:bodyPr vert="horz" wrap="square" lIns="95250" tIns="57150" rIns="57150" bIns="57150" rtlCol="0" anchor="t" anchorCtr="0">
            <a:noAutofit/>
          </a:bodyPr>
          <a:lstStyle/>
          <a:p>
            <a:pPr algn="l">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教育引导召开班会，引导正确看待困难、诚信申请；强化资助育人功能，体现立德树人任务；细化学校认定环节，提升可操作性。</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custDataLst>
              <p:tags r:id="rId2"/>
            </p:custDataLst>
          </p:nvPr>
        </p:nvSpPr>
        <p:spPr>
          <a:xfrm>
            <a:off x="576687" y="1256209"/>
            <a:ext cx="3308352" cy="3640782"/>
          </a:xfrm>
          <a:prstGeom prst="rect">
            <a:avLst/>
          </a:prstGeom>
          <a:solidFill>
            <a:schemeClr val="lt2">
              <a:alpha val="100000"/>
            </a:schemeClr>
          </a:solidFill>
        </p:spPr>
      </p:sp>
      <p:sp>
        <p:nvSpPr>
          <p:cNvPr id="3" name="TextBox 3"/>
          <p:cNvSpPr txBox="1"/>
          <p:nvPr>
            <p:custDataLst>
              <p:tags r:id="rId3"/>
            </p:custDataLst>
          </p:nvPr>
        </p:nvSpPr>
        <p:spPr>
          <a:xfrm>
            <a:off x="621138" y="1434529"/>
            <a:ext cx="3097028" cy="447675"/>
          </a:xfrm>
          <a:prstGeom prst="rect">
            <a:avLst/>
          </a:prstGeom>
        </p:spPr>
        <p:txBody>
          <a:bodyPr vert="horz" wrap="square" lIns="114300" tIns="57150" rIns="114300" bIns="57150" rtlCol="0" anchor="ctr" anchorCtr="0">
            <a:noAutofit/>
          </a:bodyPr>
          <a:lstStyle/>
          <a:p>
            <a:pPr algn="l">
              <a:lnSpc>
                <a:spcPct val="120000"/>
              </a:lnSpc>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提前告知</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custDataLst>
              <p:tags r:id="rId4"/>
            </p:custDataLst>
          </p:nvPr>
        </p:nvSpPr>
        <p:spPr>
          <a:xfrm>
            <a:off x="620970" y="1909320"/>
            <a:ext cx="3219785" cy="2592766"/>
          </a:xfrm>
          <a:prstGeom prst="rect">
            <a:avLst/>
          </a:prstGeom>
        </p:spPr>
        <p:txBody>
          <a:bodyPr vert="horz" wrap="square" lIns="114300" tIns="57150" rIns="114300" bIns="57150" rtlCol="0" anchor="t" anchorCtr="0">
            <a:noAutofit/>
          </a:bodyPr>
          <a:lstStyle/>
          <a:p>
            <a:pPr algn="l">
              <a:lnSpc>
                <a:spcPct val="14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每学年开学前，学校应通过多种途径和方式，提前做好资助政策宣传工作，确保全体学学生和监护人充分了解家庭经济困难学生的认定标准、程序等内容。</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细化了认定工作程序</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AutoShape 7"/>
          <p:cNvSpPr/>
          <p:nvPr>
            <p:custDataLst>
              <p:tags r:id="rId5"/>
            </p:custDataLst>
          </p:nvPr>
        </p:nvSpPr>
        <p:spPr>
          <a:xfrm>
            <a:off x="4343172" y="1179871"/>
            <a:ext cx="3308352" cy="3640782"/>
          </a:xfrm>
          <a:prstGeom prst="rect">
            <a:avLst/>
          </a:prstGeom>
          <a:solidFill>
            <a:schemeClr val="lt2">
              <a:alpha val="100000"/>
            </a:schemeClr>
          </a:solidFill>
        </p:spPr>
      </p:sp>
      <p:sp>
        <p:nvSpPr>
          <p:cNvPr id="8" name="TextBox 8"/>
          <p:cNvSpPr txBox="1"/>
          <p:nvPr>
            <p:custDataLst>
              <p:tags r:id="rId6"/>
            </p:custDataLst>
          </p:nvPr>
        </p:nvSpPr>
        <p:spPr>
          <a:xfrm>
            <a:off x="4468903" y="1295614"/>
            <a:ext cx="3123643" cy="447675"/>
          </a:xfrm>
          <a:prstGeom prst="rect">
            <a:avLst/>
          </a:prstGeom>
        </p:spPr>
        <p:txBody>
          <a:bodyPr vert="horz" wrap="square" lIns="114300" tIns="57150" rIns="114300" bIns="57150" rtlCol="0" anchor="ctr" anchorCtr="0">
            <a:noAutofit/>
          </a:bodyPr>
          <a:lstStyle/>
          <a:p>
            <a:pPr algn="l">
              <a:lnSpc>
                <a:spcPct val="120000"/>
              </a:lnSpc>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信息摸排</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TextBox 9"/>
          <p:cNvSpPr txBox="1"/>
          <p:nvPr>
            <p:custDataLst>
              <p:tags r:id="rId7"/>
            </p:custDataLst>
          </p:nvPr>
        </p:nvSpPr>
        <p:spPr>
          <a:xfrm>
            <a:off x="4393806" y="1818685"/>
            <a:ext cx="3219785" cy="2592766"/>
          </a:xfrm>
          <a:prstGeom prst="rect">
            <a:avLst/>
          </a:prstGeom>
        </p:spPr>
        <p:txBody>
          <a:bodyPr vert="horz" wrap="square" lIns="114300" tIns="57150" rIns="114300" bIns="57150" rtlCol="0" anchor="t" anchorCtr="0">
            <a:noAutofit/>
          </a:bodyPr>
          <a:lstStyle/>
          <a:p>
            <a:pPr algn="l">
              <a:lnSpc>
                <a:spcPct val="140000"/>
              </a:lnSpc>
            </a:pP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开学后，学校应通过组织开展问卷调查的形式进行初步摸排，掌握家庭经济困难学生的分布情况。班主任（或辅导员）应依据摸排结果，通过谈心谈话、电话沟通、家访等方式，进一步核实、了解家庭经济困难学生的经济状况。</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AutoShape 11"/>
          <p:cNvSpPr/>
          <p:nvPr>
            <p:custDataLst>
              <p:tags r:id="rId8"/>
            </p:custDataLst>
          </p:nvPr>
        </p:nvSpPr>
        <p:spPr>
          <a:xfrm>
            <a:off x="8289006" y="1256209"/>
            <a:ext cx="3308352" cy="3640782"/>
          </a:xfrm>
          <a:prstGeom prst="rect">
            <a:avLst/>
          </a:prstGeom>
          <a:solidFill>
            <a:schemeClr val="lt2">
              <a:alpha val="100000"/>
            </a:schemeClr>
          </a:solidFill>
        </p:spPr>
      </p:sp>
      <p:sp>
        <p:nvSpPr>
          <p:cNvPr id="12" name="TextBox 12"/>
          <p:cNvSpPr txBox="1"/>
          <p:nvPr>
            <p:custDataLst>
              <p:tags r:id="rId9"/>
            </p:custDataLst>
          </p:nvPr>
        </p:nvSpPr>
        <p:spPr>
          <a:xfrm>
            <a:off x="8342981" y="1434529"/>
            <a:ext cx="3077021" cy="447675"/>
          </a:xfrm>
          <a:prstGeom prst="rect">
            <a:avLst/>
          </a:prstGeom>
        </p:spPr>
        <p:txBody>
          <a:bodyPr vert="horz" wrap="square" lIns="114300" tIns="57150" rIns="114300" bIns="57150" rtlCol="0" anchor="ctr" anchorCtr="0">
            <a:noAutofit/>
          </a:bodyPr>
          <a:lstStyle/>
          <a:p>
            <a:pPr algn="l">
              <a:lnSpc>
                <a:spcPct val="120000"/>
              </a:lnSpc>
            </a:pPr>
            <a:r>
              <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rPr>
              <a:t>强调</a:t>
            </a:r>
            <a:endParaRPr lang="en-US" sz="24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10"/>
            </p:custDataLst>
          </p:nvPr>
        </p:nvSpPr>
        <p:spPr>
          <a:xfrm>
            <a:off x="8305984" y="1924249"/>
            <a:ext cx="3219785" cy="2592766"/>
          </a:xfrm>
          <a:prstGeom prst="rect">
            <a:avLst/>
          </a:prstGeom>
        </p:spPr>
        <p:txBody>
          <a:bodyPr vert="horz" wrap="square" lIns="114300" tIns="57150" rIns="114300" bIns="57150" rtlCol="0" anchor="t" anchorCtr="0">
            <a:noAutofit/>
          </a:bodyPr>
          <a:lstStyle/>
          <a:p>
            <a:pPr algn="l">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对于在认定资格线之内的学生，经多次沟通动员仍不愿意申请资助的，需要学校做好登记，由已成年学生本人或未成年学生监护人签字确认后存档备查。</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grpSp>
        <p:nvGrpSpPr>
          <p:cNvPr id="102" name="组合 101" descr="7b0a202020202274657874626f78223a2022220a7d0a"/>
          <p:cNvGrpSpPr/>
          <p:nvPr/>
        </p:nvGrpSpPr>
        <p:grpSpPr>
          <a:xfrm>
            <a:off x="476250" y="3769995"/>
            <a:ext cx="3532505" cy="2250440"/>
            <a:chOff x="4933" y="3497"/>
            <a:chExt cx="8215" cy="3544"/>
          </a:xfrm>
        </p:grpSpPr>
        <p:grpSp>
          <p:nvGrpSpPr>
            <p:cNvPr id="101" name="组合 100"/>
            <p:cNvGrpSpPr/>
            <p:nvPr/>
          </p:nvGrpSpPr>
          <p:grpSpPr>
            <a:xfrm>
              <a:off x="4933" y="3497"/>
              <a:ext cx="8215" cy="3544"/>
              <a:chOff x="4835" y="3392"/>
              <a:chExt cx="8405" cy="3626"/>
            </a:xfrm>
          </p:grpSpPr>
          <p:sp>
            <p:nvSpPr>
              <p:cNvPr id="99" name="圆角矩形 98"/>
              <p:cNvSpPr/>
              <p:nvPr/>
            </p:nvSpPr>
            <p:spPr>
              <a:xfrm>
                <a:off x="5335" y="3680"/>
                <a:ext cx="7400" cy="3081"/>
              </a:xfrm>
              <a:prstGeom prst="roundRect">
                <a:avLst>
                  <a:gd name="adj" fmla="val 18868"/>
                </a:avLst>
              </a:prstGeom>
              <a:solidFill>
                <a:srgbClr val="FFF3F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任意多边形 14"/>
              <p:cNvSpPr/>
              <p:nvPr/>
            </p:nvSpPr>
            <p:spPr>
              <a:xfrm>
                <a:off x="5005" y="3460"/>
                <a:ext cx="4007" cy="3515"/>
              </a:xfrm>
              <a:custGeom>
                <a:avLst/>
                <a:gdLst>
                  <a:gd name="adj" fmla="val 2389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358" h="4106">
                    <a:moveTo>
                      <a:pt x="981" y="0"/>
                    </a:moveTo>
                    <a:lnTo>
                      <a:pt x="4358" y="0"/>
                    </a:lnTo>
                    <a:lnTo>
                      <a:pt x="1063" y="46"/>
                    </a:lnTo>
                    <a:cubicBezTo>
                      <a:pt x="537" y="46"/>
                      <a:pt x="111" y="472"/>
                      <a:pt x="111" y="998"/>
                    </a:cubicBezTo>
                    <a:lnTo>
                      <a:pt x="111" y="3080"/>
                    </a:lnTo>
                    <a:cubicBezTo>
                      <a:pt x="111" y="3606"/>
                      <a:pt x="537" y="4032"/>
                      <a:pt x="1063" y="4032"/>
                    </a:cubicBezTo>
                    <a:lnTo>
                      <a:pt x="3703" y="4106"/>
                    </a:lnTo>
                    <a:lnTo>
                      <a:pt x="981" y="4106"/>
                    </a:lnTo>
                    <a:cubicBezTo>
                      <a:pt x="439" y="4106"/>
                      <a:pt x="0" y="3667"/>
                      <a:pt x="0" y="3125"/>
                    </a:cubicBezTo>
                    <a:lnTo>
                      <a:pt x="0" y="981"/>
                    </a:lnTo>
                    <a:cubicBezTo>
                      <a:pt x="0" y="439"/>
                      <a:pt x="439" y="0"/>
                      <a:pt x="981" y="0"/>
                    </a:cubicBezTo>
                    <a:close/>
                  </a:path>
                </a:pathLst>
              </a:custGeom>
              <a:solidFill>
                <a:srgbClr val="F3AF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 name="任意多边形 15"/>
              <p:cNvSpPr/>
              <p:nvPr/>
            </p:nvSpPr>
            <p:spPr>
              <a:xfrm flipH="1" flipV="1">
                <a:off x="9255" y="3460"/>
                <a:ext cx="3821" cy="3515"/>
              </a:xfrm>
              <a:custGeom>
                <a:avLst/>
                <a:gdLst>
                  <a:gd name="adj" fmla="val 2389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358" h="4106">
                    <a:moveTo>
                      <a:pt x="981" y="0"/>
                    </a:moveTo>
                    <a:lnTo>
                      <a:pt x="4358" y="0"/>
                    </a:lnTo>
                    <a:lnTo>
                      <a:pt x="1063" y="46"/>
                    </a:lnTo>
                    <a:cubicBezTo>
                      <a:pt x="537" y="46"/>
                      <a:pt x="111" y="472"/>
                      <a:pt x="111" y="998"/>
                    </a:cubicBezTo>
                    <a:lnTo>
                      <a:pt x="111" y="3080"/>
                    </a:lnTo>
                    <a:cubicBezTo>
                      <a:pt x="111" y="3606"/>
                      <a:pt x="537" y="4032"/>
                      <a:pt x="1063" y="4032"/>
                    </a:cubicBezTo>
                    <a:lnTo>
                      <a:pt x="3703" y="4106"/>
                    </a:lnTo>
                    <a:lnTo>
                      <a:pt x="981" y="4106"/>
                    </a:lnTo>
                    <a:cubicBezTo>
                      <a:pt x="439" y="4106"/>
                      <a:pt x="0" y="3667"/>
                      <a:pt x="0" y="3125"/>
                    </a:cubicBezTo>
                    <a:lnTo>
                      <a:pt x="0" y="981"/>
                    </a:lnTo>
                    <a:cubicBezTo>
                      <a:pt x="0" y="439"/>
                      <a:pt x="439" y="0"/>
                      <a:pt x="981" y="0"/>
                    </a:cubicBezTo>
                    <a:close/>
                  </a:path>
                </a:pathLst>
              </a:cu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17" name="组合 16"/>
              <p:cNvGrpSpPr/>
              <p:nvPr/>
            </p:nvGrpSpPr>
            <p:grpSpPr>
              <a:xfrm>
                <a:off x="4943" y="3392"/>
                <a:ext cx="492" cy="502"/>
                <a:chOff x="5235" y="3692"/>
                <a:chExt cx="492" cy="502"/>
              </a:xfrm>
            </p:grpSpPr>
            <p:sp>
              <p:nvSpPr>
                <p:cNvPr id="18" name="椭圆 17"/>
                <p:cNvSpPr/>
                <p:nvPr/>
              </p:nvSpPr>
              <p:spPr>
                <a:xfrm>
                  <a:off x="5235" y="4076"/>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nvSpPr>
              <p:spPr>
                <a:xfrm>
                  <a:off x="5411" y="3834"/>
                  <a:ext cx="119" cy="119"/>
                </a:xfrm>
                <a:prstGeom prst="ellipse">
                  <a:avLst/>
                </a:pr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nvSpPr>
              <p:spPr>
                <a:xfrm>
                  <a:off x="5609" y="3692"/>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1" name="组合 20"/>
              <p:cNvGrpSpPr/>
              <p:nvPr/>
            </p:nvGrpSpPr>
            <p:grpSpPr>
              <a:xfrm flipH="1">
                <a:off x="12652" y="3392"/>
                <a:ext cx="492" cy="502"/>
                <a:chOff x="5235" y="3692"/>
                <a:chExt cx="492" cy="502"/>
              </a:xfrm>
            </p:grpSpPr>
            <p:sp>
              <p:nvSpPr>
                <p:cNvPr id="22" name="椭圆 21"/>
                <p:cNvSpPr/>
                <p:nvPr/>
              </p:nvSpPr>
              <p:spPr>
                <a:xfrm>
                  <a:off x="5235" y="4076"/>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p:nvSpPr>
              <p:spPr>
                <a:xfrm>
                  <a:off x="5411" y="3834"/>
                  <a:ext cx="119" cy="119"/>
                </a:xfrm>
                <a:prstGeom prst="ellipse">
                  <a:avLst/>
                </a:pr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nvSpPr>
              <p:spPr>
                <a:xfrm>
                  <a:off x="5609" y="3692"/>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5" name="组合 24"/>
              <p:cNvGrpSpPr/>
              <p:nvPr/>
            </p:nvGrpSpPr>
            <p:grpSpPr>
              <a:xfrm flipV="1">
                <a:off x="4835" y="6516"/>
                <a:ext cx="492" cy="502"/>
                <a:chOff x="5235" y="3692"/>
                <a:chExt cx="492" cy="502"/>
              </a:xfrm>
            </p:grpSpPr>
            <p:sp>
              <p:nvSpPr>
                <p:cNvPr id="26" name="椭圆 25"/>
                <p:cNvSpPr/>
                <p:nvPr/>
              </p:nvSpPr>
              <p:spPr>
                <a:xfrm>
                  <a:off x="5235" y="4076"/>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nvSpPr>
              <p:spPr>
                <a:xfrm>
                  <a:off x="5411" y="3834"/>
                  <a:ext cx="119" cy="119"/>
                </a:xfrm>
                <a:prstGeom prst="ellipse">
                  <a:avLst/>
                </a:pr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5609" y="3692"/>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9" name="组合 28"/>
              <p:cNvGrpSpPr/>
              <p:nvPr/>
            </p:nvGrpSpPr>
            <p:grpSpPr>
              <a:xfrm flipH="1" flipV="1">
                <a:off x="12748" y="6516"/>
                <a:ext cx="492" cy="502"/>
                <a:chOff x="5235" y="3692"/>
                <a:chExt cx="492" cy="502"/>
              </a:xfrm>
            </p:grpSpPr>
            <p:sp>
              <p:nvSpPr>
                <p:cNvPr id="30" name="椭圆 29"/>
                <p:cNvSpPr/>
                <p:nvPr/>
              </p:nvSpPr>
              <p:spPr>
                <a:xfrm>
                  <a:off x="5235" y="4076"/>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p:nvSpPr>
              <p:spPr>
                <a:xfrm>
                  <a:off x="5411" y="3834"/>
                  <a:ext cx="119" cy="119"/>
                </a:xfrm>
                <a:prstGeom prst="ellipse">
                  <a:avLst/>
                </a:pr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p:nvSpPr>
              <p:spPr>
                <a:xfrm>
                  <a:off x="5609" y="3692"/>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6" name="直接连接符 55"/>
              <p:cNvCxnSpPr/>
              <p:nvPr/>
            </p:nvCxnSpPr>
            <p:spPr>
              <a:xfrm>
                <a:off x="5211" y="4425"/>
                <a:ext cx="0" cy="1482"/>
              </a:xfrm>
              <a:prstGeom prst="line">
                <a:avLst/>
              </a:prstGeom>
              <a:ln w="22225" cap="rnd">
                <a:solidFill>
                  <a:srgbClr val="FDC9D7"/>
                </a:solidFill>
                <a:prstDash val="sysDot"/>
                <a:round/>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2869" y="4425"/>
                <a:ext cx="0" cy="1482"/>
              </a:xfrm>
              <a:prstGeom prst="line">
                <a:avLst/>
              </a:prstGeom>
              <a:ln w="22225" cap="rnd">
                <a:solidFill>
                  <a:srgbClr val="FDC9D7"/>
                </a:solidFill>
                <a:prstDash val="sysDot"/>
                <a:round/>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6059" y="6849"/>
                <a:ext cx="6048" cy="0"/>
              </a:xfrm>
              <a:prstGeom prst="line">
                <a:avLst/>
              </a:prstGeom>
              <a:ln w="22225" cap="rnd">
                <a:solidFill>
                  <a:srgbClr val="FDC9D7"/>
                </a:solidFill>
                <a:prstDash val="sysDot"/>
                <a:roun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6059" y="3589"/>
                <a:ext cx="6048" cy="0"/>
              </a:xfrm>
              <a:prstGeom prst="line">
                <a:avLst/>
              </a:prstGeom>
              <a:ln w="22225" cap="rnd">
                <a:solidFill>
                  <a:srgbClr val="FDC9D7"/>
                </a:solidFill>
                <a:prstDash val="sysDot"/>
                <a:round/>
              </a:ln>
            </p:spPr>
            <p:style>
              <a:lnRef idx="1">
                <a:schemeClr val="accent1"/>
              </a:lnRef>
              <a:fillRef idx="0">
                <a:schemeClr val="accent1"/>
              </a:fillRef>
              <a:effectRef idx="0">
                <a:schemeClr val="accent1"/>
              </a:effectRef>
              <a:fontRef idx="minor">
                <a:schemeClr val="tx1"/>
              </a:fontRef>
            </p:style>
          </p:cxnSp>
        </p:grpSp>
        <p:sp>
          <p:nvSpPr>
            <p:cNvPr id="76" name="文本框 7" descr="7b0a20202020227461726765744d6f64756c65223a20226b6f6e6c696e65666f6e7473220a7d0a"/>
            <p:cNvSpPr txBox="1"/>
            <p:nvPr/>
          </p:nvSpPr>
          <p:spPr>
            <a:xfrm>
              <a:off x="5742" y="3752"/>
              <a:ext cx="7313" cy="2988"/>
            </a:xfrm>
            <a:prstGeom prst="rect">
              <a:avLst/>
            </a:prstGeom>
            <a:noFill/>
          </p:spPr>
          <p:txBody>
            <a:bodyPr wrap="square" rtlCol="0" anchor="ctr" upright="1">
              <a:noAutofit/>
            </a:bodyPr>
            <a:p>
              <a:pPr indent="0" algn="l" rtl="0" fontAlgn="auto">
                <a:lnSpc>
                  <a:spcPts val="1400"/>
                </a:lnSpc>
                <a:spcBef>
                  <a:spcPts val="0"/>
                </a:spcBef>
                <a:spcAft>
                  <a:spcPts val="0"/>
                </a:spcAft>
              </a:pP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这一环节的一个显著变化，是不再提前向学生发放《家庭经济困难学生认定申请表》。这里的</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认定标准</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，主要指两方面的内容：一是家庭经济困难学生的定义，以及</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特别困难</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困难</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和</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一般困难</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各档次的界定；二是指我们操作中使用的</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家庭经济困难学生认定资格线</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，即家庭人均收入</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最低生活保障标准</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1.5</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倍</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就学费用</a:t>
              </a:r>
              <a:r>
                <a:rPr lang="en-US" altLang="zh-CN"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a:t>
              </a:r>
              <a:endPar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endParaRPr>
            </a:p>
          </p:txBody>
        </p:sp>
      </p:grpSp>
      <p:grpSp>
        <p:nvGrpSpPr>
          <p:cNvPr id="33" name="组合 32" descr="7b0a202020202274657874626f78223a2022220a7d0a"/>
          <p:cNvGrpSpPr/>
          <p:nvPr/>
        </p:nvGrpSpPr>
        <p:grpSpPr>
          <a:xfrm>
            <a:off x="4086225" y="4149090"/>
            <a:ext cx="3532505" cy="2250440"/>
            <a:chOff x="4933" y="3497"/>
            <a:chExt cx="8215" cy="3544"/>
          </a:xfrm>
        </p:grpSpPr>
        <p:grpSp>
          <p:nvGrpSpPr>
            <p:cNvPr id="34" name="组合 33"/>
            <p:cNvGrpSpPr/>
            <p:nvPr/>
          </p:nvGrpSpPr>
          <p:grpSpPr>
            <a:xfrm>
              <a:off x="4933" y="3497"/>
              <a:ext cx="8215" cy="3544"/>
              <a:chOff x="4835" y="3392"/>
              <a:chExt cx="8405" cy="3626"/>
            </a:xfrm>
          </p:grpSpPr>
          <p:sp>
            <p:nvSpPr>
              <p:cNvPr id="35" name="圆角矩形 34"/>
              <p:cNvSpPr/>
              <p:nvPr/>
            </p:nvSpPr>
            <p:spPr>
              <a:xfrm>
                <a:off x="5335" y="3680"/>
                <a:ext cx="7400" cy="3081"/>
              </a:xfrm>
              <a:prstGeom prst="roundRect">
                <a:avLst>
                  <a:gd name="adj" fmla="val 18868"/>
                </a:avLst>
              </a:prstGeom>
              <a:solidFill>
                <a:srgbClr val="FFF3F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任意多边形 35"/>
              <p:cNvSpPr/>
              <p:nvPr/>
            </p:nvSpPr>
            <p:spPr>
              <a:xfrm>
                <a:off x="5005" y="3460"/>
                <a:ext cx="4007" cy="3515"/>
              </a:xfrm>
              <a:custGeom>
                <a:avLst/>
                <a:gdLst>
                  <a:gd name="adj" fmla="val 2389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358" h="4106">
                    <a:moveTo>
                      <a:pt x="981" y="0"/>
                    </a:moveTo>
                    <a:lnTo>
                      <a:pt x="4358" y="0"/>
                    </a:lnTo>
                    <a:lnTo>
                      <a:pt x="1063" y="46"/>
                    </a:lnTo>
                    <a:cubicBezTo>
                      <a:pt x="537" y="46"/>
                      <a:pt x="111" y="472"/>
                      <a:pt x="111" y="998"/>
                    </a:cubicBezTo>
                    <a:lnTo>
                      <a:pt x="111" y="3080"/>
                    </a:lnTo>
                    <a:cubicBezTo>
                      <a:pt x="111" y="3606"/>
                      <a:pt x="537" y="4032"/>
                      <a:pt x="1063" y="4032"/>
                    </a:cubicBezTo>
                    <a:lnTo>
                      <a:pt x="3703" y="4106"/>
                    </a:lnTo>
                    <a:lnTo>
                      <a:pt x="981" y="4106"/>
                    </a:lnTo>
                    <a:cubicBezTo>
                      <a:pt x="439" y="4106"/>
                      <a:pt x="0" y="3667"/>
                      <a:pt x="0" y="3125"/>
                    </a:cubicBezTo>
                    <a:lnTo>
                      <a:pt x="0" y="981"/>
                    </a:lnTo>
                    <a:cubicBezTo>
                      <a:pt x="0" y="439"/>
                      <a:pt x="439" y="0"/>
                      <a:pt x="981" y="0"/>
                    </a:cubicBezTo>
                    <a:close/>
                  </a:path>
                </a:pathLst>
              </a:custGeom>
              <a:solidFill>
                <a:srgbClr val="F3AF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7" name="任意多边形 36"/>
              <p:cNvSpPr/>
              <p:nvPr/>
            </p:nvSpPr>
            <p:spPr>
              <a:xfrm flipH="1" flipV="1">
                <a:off x="9255" y="3460"/>
                <a:ext cx="3821" cy="3515"/>
              </a:xfrm>
              <a:custGeom>
                <a:avLst/>
                <a:gdLst>
                  <a:gd name="adj" fmla="val 2389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358" h="4106">
                    <a:moveTo>
                      <a:pt x="981" y="0"/>
                    </a:moveTo>
                    <a:lnTo>
                      <a:pt x="4358" y="0"/>
                    </a:lnTo>
                    <a:lnTo>
                      <a:pt x="1063" y="46"/>
                    </a:lnTo>
                    <a:cubicBezTo>
                      <a:pt x="537" y="46"/>
                      <a:pt x="111" y="472"/>
                      <a:pt x="111" y="998"/>
                    </a:cubicBezTo>
                    <a:lnTo>
                      <a:pt x="111" y="3080"/>
                    </a:lnTo>
                    <a:cubicBezTo>
                      <a:pt x="111" y="3606"/>
                      <a:pt x="537" y="4032"/>
                      <a:pt x="1063" y="4032"/>
                    </a:cubicBezTo>
                    <a:lnTo>
                      <a:pt x="3703" y="4106"/>
                    </a:lnTo>
                    <a:lnTo>
                      <a:pt x="981" y="4106"/>
                    </a:lnTo>
                    <a:cubicBezTo>
                      <a:pt x="439" y="4106"/>
                      <a:pt x="0" y="3667"/>
                      <a:pt x="0" y="3125"/>
                    </a:cubicBezTo>
                    <a:lnTo>
                      <a:pt x="0" y="981"/>
                    </a:lnTo>
                    <a:cubicBezTo>
                      <a:pt x="0" y="439"/>
                      <a:pt x="439" y="0"/>
                      <a:pt x="981" y="0"/>
                    </a:cubicBezTo>
                    <a:close/>
                  </a:path>
                </a:pathLst>
              </a:cu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38" name="组合 37"/>
              <p:cNvGrpSpPr/>
              <p:nvPr/>
            </p:nvGrpSpPr>
            <p:grpSpPr>
              <a:xfrm>
                <a:off x="4943" y="3392"/>
                <a:ext cx="492" cy="502"/>
                <a:chOff x="5235" y="3692"/>
                <a:chExt cx="492" cy="502"/>
              </a:xfrm>
            </p:grpSpPr>
            <p:sp>
              <p:nvSpPr>
                <p:cNvPr id="39" name="椭圆 38"/>
                <p:cNvSpPr/>
                <p:nvPr/>
              </p:nvSpPr>
              <p:spPr>
                <a:xfrm>
                  <a:off x="5235" y="4076"/>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p:nvSpPr>
              <p:spPr>
                <a:xfrm>
                  <a:off x="5411" y="3834"/>
                  <a:ext cx="119" cy="119"/>
                </a:xfrm>
                <a:prstGeom prst="ellipse">
                  <a:avLst/>
                </a:pr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椭圆 40"/>
                <p:cNvSpPr/>
                <p:nvPr/>
              </p:nvSpPr>
              <p:spPr>
                <a:xfrm>
                  <a:off x="5609" y="3692"/>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2" name="组合 41"/>
              <p:cNvGrpSpPr/>
              <p:nvPr/>
            </p:nvGrpSpPr>
            <p:grpSpPr>
              <a:xfrm flipH="1">
                <a:off x="12652" y="3392"/>
                <a:ext cx="492" cy="502"/>
                <a:chOff x="5235" y="3692"/>
                <a:chExt cx="492" cy="502"/>
              </a:xfrm>
            </p:grpSpPr>
            <p:sp>
              <p:nvSpPr>
                <p:cNvPr id="43" name="椭圆 42"/>
                <p:cNvSpPr/>
                <p:nvPr/>
              </p:nvSpPr>
              <p:spPr>
                <a:xfrm>
                  <a:off x="5235" y="4076"/>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p:nvSpPr>
              <p:spPr>
                <a:xfrm>
                  <a:off x="5411" y="3834"/>
                  <a:ext cx="119" cy="119"/>
                </a:xfrm>
                <a:prstGeom prst="ellipse">
                  <a:avLst/>
                </a:pr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p:nvSpPr>
              <p:spPr>
                <a:xfrm>
                  <a:off x="5609" y="3692"/>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6" name="组合 45"/>
              <p:cNvGrpSpPr/>
              <p:nvPr/>
            </p:nvGrpSpPr>
            <p:grpSpPr>
              <a:xfrm flipV="1">
                <a:off x="4835" y="6516"/>
                <a:ext cx="492" cy="502"/>
                <a:chOff x="5235" y="3692"/>
                <a:chExt cx="492" cy="502"/>
              </a:xfrm>
            </p:grpSpPr>
            <p:sp>
              <p:nvSpPr>
                <p:cNvPr id="47" name="椭圆 46"/>
                <p:cNvSpPr/>
                <p:nvPr/>
              </p:nvSpPr>
              <p:spPr>
                <a:xfrm>
                  <a:off x="5235" y="4076"/>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椭圆 47"/>
                <p:cNvSpPr/>
                <p:nvPr/>
              </p:nvSpPr>
              <p:spPr>
                <a:xfrm>
                  <a:off x="5411" y="3834"/>
                  <a:ext cx="119" cy="119"/>
                </a:xfrm>
                <a:prstGeom prst="ellipse">
                  <a:avLst/>
                </a:pr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椭圆 48"/>
                <p:cNvSpPr/>
                <p:nvPr/>
              </p:nvSpPr>
              <p:spPr>
                <a:xfrm>
                  <a:off x="5609" y="3692"/>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0" name="组合 49"/>
              <p:cNvGrpSpPr/>
              <p:nvPr/>
            </p:nvGrpSpPr>
            <p:grpSpPr>
              <a:xfrm flipH="1" flipV="1">
                <a:off x="12748" y="6516"/>
                <a:ext cx="492" cy="502"/>
                <a:chOff x="5235" y="3692"/>
                <a:chExt cx="492" cy="502"/>
              </a:xfrm>
            </p:grpSpPr>
            <p:sp>
              <p:nvSpPr>
                <p:cNvPr id="51" name="椭圆 50"/>
                <p:cNvSpPr/>
                <p:nvPr/>
              </p:nvSpPr>
              <p:spPr>
                <a:xfrm>
                  <a:off x="5235" y="4076"/>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椭圆 51"/>
                <p:cNvSpPr/>
                <p:nvPr/>
              </p:nvSpPr>
              <p:spPr>
                <a:xfrm>
                  <a:off x="5411" y="3834"/>
                  <a:ext cx="119" cy="119"/>
                </a:xfrm>
                <a:prstGeom prst="ellipse">
                  <a:avLst/>
                </a:prstGeom>
                <a:solidFill>
                  <a:srgbClr val="FA7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椭圆 52"/>
                <p:cNvSpPr/>
                <p:nvPr/>
              </p:nvSpPr>
              <p:spPr>
                <a:xfrm>
                  <a:off x="5609" y="3692"/>
                  <a:ext cx="119" cy="119"/>
                </a:xfrm>
                <a:prstGeom prst="ellipse">
                  <a:avLst/>
                </a:prstGeom>
                <a:solidFill>
                  <a:srgbClr val="FDC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54" name="直接连接符 53"/>
              <p:cNvCxnSpPr/>
              <p:nvPr/>
            </p:nvCxnSpPr>
            <p:spPr>
              <a:xfrm>
                <a:off x="5211" y="4425"/>
                <a:ext cx="0" cy="1482"/>
              </a:xfrm>
              <a:prstGeom prst="line">
                <a:avLst/>
              </a:prstGeom>
              <a:ln w="22225" cap="rnd">
                <a:solidFill>
                  <a:srgbClr val="FDC9D7"/>
                </a:solidFill>
                <a:prstDash val="sysDot"/>
                <a:round/>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2869" y="4425"/>
                <a:ext cx="0" cy="1482"/>
              </a:xfrm>
              <a:prstGeom prst="line">
                <a:avLst/>
              </a:prstGeom>
              <a:ln w="22225" cap="rnd">
                <a:solidFill>
                  <a:srgbClr val="FDC9D7"/>
                </a:solidFill>
                <a:prstDash val="sysDot"/>
                <a:roun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059" y="6849"/>
                <a:ext cx="6048" cy="0"/>
              </a:xfrm>
              <a:prstGeom prst="line">
                <a:avLst/>
              </a:prstGeom>
              <a:ln w="22225" cap="rnd">
                <a:solidFill>
                  <a:srgbClr val="FDC9D7"/>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6059" y="3589"/>
                <a:ext cx="6048" cy="0"/>
              </a:xfrm>
              <a:prstGeom prst="line">
                <a:avLst/>
              </a:prstGeom>
              <a:ln w="22225" cap="rnd">
                <a:solidFill>
                  <a:srgbClr val="FDC9D7"/>
                </a:solidFill>
                <a:prstDash val="sysDot"/>
                <a:round/>
              </a:ln>
            </p:spPr>
            <p:style>
              <a:lnRef idx="1">
                <a:schemeClr val="accent1"/>
              </a:lnRef>
              <a:fillRef idx="0">
                <a:schemeClr val="accent1"/>
              </a:fillRef>
              <a:effectRef idx="0">
                <a:schemeClr val="accent1"/>
              </a:effectRef>
              <a:fontRef idx="minor">
                <a:schemeClr val="tx1"/>
              </a:fontRef>
            </p:style>
          </p:cxnSp>
        </p:grpSp>
        <p:sp>
          <p:nvSpPr>
            <p:cNvPr id="60" name="文本框 7" descr="7b0a20202020227461726765744d6f64756c65223a20226b6f6e6c696e65666f6e7473220a7d0a"/>
            <p:cNvSpPr txBox="1"/>
            <p:nvPr/>
          </p:nvSpPr>
          <p:spPr>
            <a:xfrm>
              <a:off x="5742" y="3752"/>
              <a:ext cx="7313" cy="2988"/>
            </a:xfrm>
            <a:prstGeom prst="rect">
              <a:avLst/>
            </a:prstGeom>
            <a:noFill/>
          </p:spPr>
          <p:txBody>
            <a:bodyPr wrap="square" rtlCol="0" anchor="ctr" upright="1">
              <a:noAutofit/>
            </a:bodyPr>
            <a:p>
              <a:pPr indent="0" algn="l" rtl="0" fontAlgn="auto">
                <a:lnSpc>
                  <a:spcPts val="1400"/>
                </a:lnSpc>
                <a:spcBef>
                  <a:spcPts val="0"/>
                </a:spcBef>
                <a:spcAft>
                  <a:spcPts val="0"/>
                </a:spcAft>
              </a:pPr>
              <a:r>
                <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rPr>
                <a:t>通过系统开展实名制问卷调查，实现了两个重要改进：一是系统会自动筛选，对于收入超过认定标准且无重病重灾等情况的学生，问卷将自动结束；二是班主任账号可以清楚看到学生的问卷结果哪些其在认定标准线以下又不愿意申请的。这样，班主任就能有针对性地与这些学生谈心谈话，特别是对那些符合条件但不愿申请的学生进行个性化引导。</a:t>
              </a:r>
              <a:endParaRPr lang="zh-CN" altLang="en-US" sz="1200" b="1" kern="100" spc="100">
                <a:solidFill>
                  <a:srgbClr val="EC1044"/>
                </a:solidFill>
                <a:uFillTx/>
                <a:latin typeface="汉仪意宋W" panose="00020600040101010101" charset="-122"/>
                <a:ea typeface="汉仪意宋W" panose="00020600040101010101" charset="-122"/>
                <a:cs typeface="汉仪雁翎体简" panose="02010600000101010101" charset="-122"/>
                <a:sym typeface="Times New Roman" panose="02020603050405020304"/>
              </a:endParaRPr>
            </a:p>
          </p:txBody>
        </p:sp>
      </p:grpSp>
      <p:grpSp>
        <p:nvGrpSpPr>
          <p:cNvPr id="68" name="组合 67" descr="7b0a202020202274657874626f78223a2022220a7d0a"/>
          <p:cNvGrpSpPr/>
          <p:nvPr/>
        </p:nvGrpSpPr>
        <p:grpSpPr>
          <a:xfrm>
            <a:off x="8258175" y="3886200"/>
            <a:ext cx="3196330" cy="1245562"/>
            <a:chOff x="5348" y="3504"/>
            <a:chExt cx="8529" cy="3809"/>
          </a:xfrm>
        </p:grpSpPr>
        <p:pic>
          <p:nvPicPr>
            <p:cNvPr id="69" name="图片 68" descr="2"/>
            <p:cNvPicPr>
              <a:picLocks noChangeAspect="1"/>
            </p:cNvPicPr>
            <p:nvPr/>
          </p:nvPicPr>
          <p:blipFill>
            <a:blip r:embed="rId11"/>
            <a:stretch>
              <a:fillRect/>
            </a:stretch>
          </p:blipFill>
          <p:spPr>
            <a:xfrm>
              <a:off x="5348" y="3504"/>
              <a:ext cx="8529" cy="3809"/>
            </a:xfrm>
            <a:prstGeom prst="rect">
              <a:avLst/>
            </a:prstGeom>
          </p:spPr>
        </p:pic>
        <p:sp>
          <p:nvSpPr>
            <p:cNvPr id="740" name="图形 738"/>
            <p:cNvSpPr/>
            <p:nvPr/>
          </p:nvSpPr>
          <p:spPr>
            <a:xfrm>
              <a:off x="5348" y="6566"/>
              <a:ext cx="8502" cy="730"/>
            </a:xfrm>
            <a:custGeom>
              <a:avLst/>
              <a:gdLst>
                <a:gd name="connsiteX0" fmla="*/ 5398722 w 5398722"/>
                <a:gd name="connsiteY0" fmla="*/ 33287 h 463472"/>
                <a:gd name="connsiteX1" fmla="*/ 5398722 w 5398722"/>
                <a:gd name="connsiteY1" fmla="*/ 33287 h 463472"/>
                <a:gd name="connsiteX2" fmla="*/ 5398722 w 5398722"/>
                <a:gd name="connsiteY2" fmla="*/ 0 h 463472"/>
                <a:gd name="connsiteX3" fmla="*/ 0 w 5398722"/>
                <a:gd name="connsiteY3" fmla="*/ 0 h 463472"/>
                <a:gd name="connsiteX4" fmla="*/ 0 w 5398722"/>
                <a:gd name="connsiteY4" fmla="*/ 33457 h 463472"/>
                <a:gd name="connsiteX5" fmla="*/ 77698 w 5398722"/>
                <a:gd name="connsiteY5" fmla="*/ 114382 h 463472"/>
                <a:gd name="connsiteX6" fmla="*/ 0 w 5398722"/>
                <a:gd name="connsiteY6" fmla="*/ 195307 h 463472"/>
                <a:gd name="connsiteX7" fmla="*/ 0 w 5398722"/>
                <a:gd name="connsiteY7" fmla="*/ 247871 h 463472"/>
                <a:gd name="connsiteX8" fmla="*/ 77698 w 5398722"/>
                <a:gd name="connsiteY8" fmla="*/ 328796 h 463472"/>
                <a:gd name="connsiteX9" fmla="*/ 0 w 5398722"/>
                <a:gd name="connsiteY9" fmla="*/ 409721 h 463472"/>
                <a:gd name="connsiteX10" fmla="*/ 0 w 5398722"/>
                <a:gd name="connsiteY10" fmla="*/ 463473 h 463472"/>
                <a:gd name="connsiteX11" fmla="*/ 5398722 w 5398722"/>
                <a:gd name="connsiteY11" fmla="*/ 463473 h 463472"/>
                <a:gd name="connsiteX12" fmla="*/ 5398722 w 5398722"/>
                <a:gd name="connsiteY12" fmla="*/ 409891 h 463472"/>
                <a:gd name="connsiteX13" fmla="*/ 5398722 w 5398722"/>
                <a:gd name="connsiteY13" fmla="*/ 409891 h 463472"/>
                <a:gd name="connsiteX14" fmla="*/ 5317627 w 5398722"/>
                <a:gd name="connsiteY14" fmla="*/ 328796 h 463472"/>
                <a:gd name="connsiteX15" fmla="*/ 5398722 w 5398722"/>
                <a:gd name="connsiteY15" fmla="*/ 247701 h 463472"/>
                <a:gd name="connsiteX16" fmla="*/ 5398722 w 5398722"/>
                <a:gd name="connsiteY16" fmla="*/ 247701 h 463472"/>
                <a:gd name="connsiteX17" fmla="*/ 5398722 w 5398722"/>
                <a:gd name="connsiteY17" fmla="*/ 195477 h 463472"/>
                <a:gd name="connsiteX18" fmla="*/ 5398722 w 5398722"/>
                <a:gd name="connsiteY18" fmla="*/ 195477 h 463472"/>
                <a:gd name="connsiteX19" fmla="*/ 5317627 w 5398722"/>
                <a:gd name="connsiteY19" fmla="*/ 114382 h 463472"/>
                <a:gd name="connsiteX20" fmla="*/ 5398722 w 5398722"/>
                <a:gd name="connsiteY20" fmla="*/ 33287 h 46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98722" h="463472">
                  <a:moveTo>
                    <a:pt x="5398722" y="33287"/>
                  </a:moveTo>
                  <a:lnTo>
                    <a:pt x="5398722" y="33287"/>
                  </a:lnTo>
                  <a:lnTo>
                    <a:pt x="5398722" y="0"/>
                  </a:lnTo>
                  <a:lnTo>
                    <a:pt x="0" y="0"/>
                  </a:lnTo>
                  <a:lnTo>
                    <a:pt x="0" y="33457"/>
                  </a:lnTo>
                  <a:cubicBezTo>
                    <a:pt x="43222" y="35240"/>
                    <a:pt x="77698" y="70735"/>
                    <a:pt x="77698" y="114382"/>
                  </a:cubicBezTo>
                  <a:cubicBezTo>
                    <a:pt x="77698" y="158029"/>
                    <a:pt x="43222" y="193524"/>
                    <a:pt x="0" y="195307"/>
                  </a:cubicBezTo>
                  <a:lnTo>
                    <a:pt x="0" y="247871"/>
                  </a:lnTo>
                  <a:cubicBezTo>
                    <a:pt x="43222" y="249654"/>
                    <a:pt x="77698" y="285149"/>
                    <a:pt x="77698" y="328796"/>
                  </a:cubicBezTo>
                  <a:cubicBezTo>
                    <a:pt x="77698" y="372443"/>
                    <a:pt x="43222" y="407938"/>
                    <a:pt x="0" y="409721"/>
                  </a:cubicBezTo>
                  <a:lnTo>
                    <a:pt x="0" y="463473"/>
                  </a:lnTo>
                  <a:lnTo>
                    <a:pt x="5398722" y="463473"/>
                  </a:lnTo>
                  <a:lnTo>
                    <a:pt x="5398722" y="409891"/>
                  </a:lnTo>
                  <a:lnTo>
                    <a:pt x="5398722" y="409891"/>
                  </a:lnTo>
                  <a:cubicBezTo>
                    <a:pt x="5353971" y="409891"/>
                    <a:pt x="5317627" y="373547"/>
                    <a:pt x="5317627" y="328796"/>
                  </a:cubicBezTo>
                  <a:cubicBezTo>
                    <a:pt x="5317627" y="283960"/>
                    <a:pt x="5353971" y="247701"/>
                    <a:pt x="5398722" y="247701"/>
                  </a:cubicBezTo>
                  <a:lnTo>
                    <a:pt x="5398722" y="247701"/>
                  </a:lnTo>
                  <a:lnTo>
                    <a:pt x="5398722" y="195477"/>
                  </a:lnTo>
                  <a:lnTo>
                    <a:pt x="5398722" y="195477"/>
                  </a:lnTo>
                  <a:cubicBezTo>
                    <a:pt x="5353971" y="195477"/>
                    <a:pt x="5317627" y="159133"/>
                    <a:pt x="5317627" y="114382"/>
                  </a:cubicBezTo>
                  <a:cubicBezTo>
                    <a:pt x="5317627" y="69631"/>
                    <a:pt x="5353971" y="33287"/>
                    <a:pt x="5398722" y="33287"/>
                  </a:cubicBezTo>
                  <a:close/>
                </a:path>
              </a:pathLst>
            </a:custGeom>
            <a:solidFill>
              <a:srgbClr val="2D9E47"/>
            </a:solidFill>
            <a:ln w="8492" cap="flat">
              <a:noFill/>
              <a:prstDash val="solid"/>
              <a:miter/>
            </a:ln>
          </p:spPr>
          <p:txBody>
            <a:bodyPr rtlCol="0" anchor="ctr"/>
            <a:p>
              <a:endParaRPr lang="zh-CN" altLang="en-US"/>
            </a:p>
          </p:txBody>
        </p:sp>
        <p:grpSp>
          <p:nvGrpSpPr>
            <p:cNvPr id="741" name="图形 738"/>
            <p:cNvGrpSpPr/>
            <p:nvPr/>
          </p:nvGrpSpPr>
          <p:grpSpPr>
            <a:xfrm rot="0">
              <a:off x="11506" y="6661"/>
              <a:ext cx="2093" cy="541"/>
              <a:chOff x="7306481" y="4229845"/>
              <a:chExt cx="1328854" cy="343316"/>
            </a:xfrm>
          </p:grpSpPr>
          <p:sp>
            <p:nvSpPr>
              <p:cNvPr id="742" name="任意多边形: 形状 741"/>
              <p:cNvSpPr/>
              <p:nvPr/>
            </p:nvSpPr>
            <p:spPr>
              <a:xfrm>
                <a:off x="7306481" y="4229845"/>
                <a:ext cx="1328854" cy="343316"/>
              </a:xfrm>
              <a:custGeom>
                <a:avLst/>
                <a:gdLst>
                  <a:gd name="connsiteX0" fmla="*/ 0 w 1328854"/>
                  <a:gd name="connsiteY0" fmla="*/ 0 h 343316"/>
                  <a:gd name="connsiteX1" fmla="*/ 1328855 w 1328854"/>
                  <a:gd name="connsiteY1" fmla="*/ 0 h 343316"/>
                  <a:gd name="connsiteX2" fmla="*/ 1328855 w 1328854"/>
                  <a:gd name="connsiteY2" fmla="*/ 343316 h 343316"/>
                  <a:gd name="connsiteX3" fmla="*/ 0 w 1328854"/>
                  <a:gd name="connsiteY3" fmla="*/ 343316 h 343316"/>
                </a:gdLst>
                <a:ahLst/>
                <a:cxnLst>
                  <a:cxn ang="0">
                    <a:pos x="connsiteX0" y="connsiteY0"/>
                  </a:cxn>
                  <a:cxn ang="0">
                    <a:pos x="connsiteX1" y="connsiteY1"/>
                  </a:cxn>
                  <a:cxn ang="0">
                    <a:pos x="connsiteX2" y="connsiteY2"/>
                  </a:cxn>
                  <a:cxn ang="0">
                    <a:pos x="connsiteX3" y="connsiteY3"/>
                  </a:cxn>
                </a:cxnLst>
                <a:rect l="l" t="t" r="r" b="b"/>
                <a:pathLst>
                  <a:path w="1328854" h="343316">
                    <a:moveTo>
                      <a:pt x="0" y="0"/>
                    </a:moveTo>
                    <a:lnTo>
                      <a:pt x="1328855" y="0"/>
                    </a:lnTo>
                    <a:lnTo>
                      <a:pt x="1328855" y="343316"/>
                    </a:lnTo>
                    <a:lnTo>
                      <a:pt x="0" y="343316"/>
                    </a:lnTo>
                    <a:close/>
                  </a:path>
                </a:pathLst>
              </a:custGeom>
              <a:solidFill>
                <a:srgbClr val="EBF5ED"/>
              </a:solidFill>
              <a:ln w="8492" cap="flat">
                <a:noFill/>
                <a:prstDash val="solid"/>
                <a:miter/>
              </a:ln>
            </p:spPr>
            <p:txBody>
              <a:bodyPr rtlCol="0" anchor="ctr"/>
              <a:p>
                <a:endParaRPr lang="zh-CN" altLang="en-US"/>
              </a:p>
            </p:txBody>
          </p:sp>
          <p:grpSp>
            <p:nvGrpSpPr>
              <p:cNvPr id="743" name="图形 738"/>
              <p:cNvGrpSpPr/>
              <p:nvPr/>
            </p:nvGrpSpPr>
            <p:grpSpPr>
              <a:xfrm>
                <a:off x="7423581" y="4269501"/>
                <a:ext cx="1107817" cy="267486"/>
                <a:chOff x="7423581" y="4269501"/>
                <a:chExt cx="1107817" cy="267486"/>
              </a:xfrm>
              <a:solidFill>
                <a:srgbClr val="252828"/>
              </a:solidFill>
            </p:grpSpPr>
            <p:sp>
              <p:nvSpPr>
                <p:cNvPr id="744" name="任意多边形: 形状 743"/>
                <p:cNvSpPr/>
                <p:nvPr/>
              </p:nvSpPr>
              <p:spPr>
                <a:xfrm>
                  <a:off x="8459644" y="4269501"/>
                  <a:ext cx="10529" cy="267486"/>
                </a:xfrm>
                <a:custGeom>
                  <a:avLst/>
                  <a:gdLst>
                    <a:gd name="connsiteX0" fmla="*/ 0 w 10529"/>
                    <a:gd name="connsiteY0" fmla="*/ 0 h 267486"/>
                    <a:gd name="connsiteX1" fmla="*/ 10529 w 10529"/>
                    <a:gd name="connsiteY1" fmla="*/ 0 h 267486"/>
                    <a:gd name="connsiteX2" fmla="*/ 10529 w 10529"/>
                    <a:gd name="connsiteY2" fmla="*/ 267486 h 267486"/>
                    <a:gd name="connsiteX3" fmla="*/ 0 w 10529"/>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0529" h="267486">
                      <a:moveTo>
                        <a:pt x="0" y="0"/>
                      </a:moveTo>
                      <a:lnTo>
                        <a:pt x="10529" y="0"/>
                      </a:lnTo>
                      <a:lnTo>
                        <a:pt x="10529"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45" name="任意多边形: 形状 744"/>
                <p:cNvSpPr/>
                <p:nvPr/>
              </p:nvSpPr>
              <p:spPr>
                <a:xfrm>
                  <a:off x="8440368" y="4269501"/>
                  <a:ext cx="5264" cy="267486"/>
                </a:xfrm>
                <a:custGeom>
                  <a:avLst/>
                  <a:gdLst>
                    <a:gd name="connsiteX0" fmla="*/ 0 w 5264"/>
                    <a:gd name="connsiteY0" fmla="*/ 0 h 267486"/>
                    <a:gd name="connsiteX1" fmla="*/ 5265 w 5264"/>
                    <a:gd name="connsiteY1" fmla="*/ 0 h 267486"/>
                    <a:gd name="connsiteX2" fmla="*/ 5265 w 5264"/>
                    <a:gd name="connsiteY2" fmla="*/ 267486 h 267486"/>
                    <a:gd name="connsiteX3" fmla="*/ 0 w 526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5264" h="267486">
                      <a:moveTo>
                        <a:pt x="0" y="0"/>
                      </a:moveTo>
                      <a:lnTo>
                        <a:pt x="5265" y="0"/>
                      </a:lnTo>
                      <a:lnTo>
                        <a:pt x="5265"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46" name="任意多边形: 形状 745"/>
                <p:cNvSpPr/>
                <p:nvPr/>
              </p:nvSpPr>
              <p:spPr>
                <a:xfrm>
                  <a:off x="8389673" y="4269501"/>
                  <a:ext cx="8746" cy="267486"/>
                </a:xfrm>
                <a:custGeom>
                  <a:avLst/>
                  <a:gdLst>
                    <a:gd name="connsiteX0" fmla="*/ 0 w 8746"/>
                    <a:gd name="connsiteY0" fmla="*/ 0 h 267486"/>
                    <a:gd name="connsiteX1" fmla="*/ 8747 w 8746"/>
                    <a:gd name="connsiteY1" fmla="*/ 0 h 267486"/>
                    <a:gd name="connsiteX2" fmla="*/ 8747 w 8746"/>
                    <a:gd name="connsiteY2" fmla="*/ 267486 h 267486"/>
                    <a:gd name="connsiteX3" fmla="*/ 0 w 8746"/>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8746" h="267486">
                      <a:moveTo>
                        <a:pt x="0" y="0"/>
                      </a:moveTo>
                      <a:lnTo>
                        <a:pt x="8747" y="0"/>
                      </a:lnTo>
                      <a:lnTo>
                        <a:pt x="8747"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47" name="任意多边形: 形状 746"/>
                <p:cNvSpPr/>
                <p:nvPr/>
              </p:nvSpPr>
              <p:spPr>
                <a:xfrm>
                  <a:off x="8368699" y="4269501"/>
                  <a:ext cx="10529" cy="267486"/>
                </a:xfrm>
                <a:custGeom>
                  <a:avLst/>
                  <a:gdLst>
                    <a:gd name="connsiteX0" fmla="*/ 0 w 10529"/>
                    <a:gd name="connsiteY0" fmla="*/ 0 h 267486"/>
                    <a:gd name="connsiteX1" fmla="*/ 10530 w 10529"/>
                    <a:gd name="connsiteY1" fmla="*/ 0 h 267486"/>
                    <a:gd name="connsiteX2" fmla="*/ 10530 w 10529"/>
                    <a:gd name="connsiteY2" fmla="*/ 267486 h 267486"/>
                    <a:gd name="connsiteX3" fmla="*/ 0 w 10529"/>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0529" h="267486">
                      <a:moveTo>
                        <a:pt x="0" y="0"/>
                      </a:moveTo>
                      <a:lnTo>
                        <a:pt x="10530" y="0"/>
                      </a:lnTo>
                      <a:lnTo>
                        <a:pt x="10530"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48" name="任意多边形: 形状 747"/>
                <p:cNvSpPr/>
                <p:nvPr/>
              </p:nvSpPr>
              <p:spPr>
                <a:xfrm>
                  <a:off x="8342460" y="4269501"/>
                  <a:ext cx="14011" cy="267486"/>
                </a:xfrm>
                <a:custGeom>
                  <a:avLst/>
                  <a:gdLst>
                    <a:gd name="connsiteX0" fmla="*/ 0 w 14011"/>
                    <a:gd name="connsiteY0" fmla="*/ 0 h 267486"/>
                    <a:gd name="connsiteX1" fmla="*/ 14011 w 14011"/>
                    <a:gd name="connsiteY1" fmla="*/ 0 h 267486"/>
                    <a:gd name="connsiteX2" fmla="*/ 14011 w 14011"/>
                    <a:gd name="connsiteY2" fmla="*/ 267486 h 267486"/>
                    <a:gd name="connsiteX3" fmla="*/ 0 w 14011"/>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4011" h="267486">
                      <a:moveTo>
                        <a:pt x="0" y="0"/>
                      </a:moveTo>
                      <a:lnTo>
                        <a:pt x="14011" y="0"/>
                      </a:lnTo>
                      <a:lnTo>
                        <a:pt x="14011"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49" name="任意多边形: 形状 748"/>
                <p:cNvSpPr/>
                <p:nvPr/>
              </p:nvSpPr>
              <p:spPr>
                <a:xfrm>
                  <a:off x="8302295" y="4269501"/>
                  <a:ext cx="26239" cy="267486"/>
                </a:xfrm>
                <a:custGeom>
                  <a:avLst/>
                  <a:gdLst>
                    <a:gd name="connsiteX0" fmla="*/ 0 w 26239"/>
                    <a:gd name="connsiteY0" fmla="*/ 0 h 267486"/>
                    <a:gd name="connsiteX1" fmla="*/ 26239 w 26239"/>
                    <a:gd name="connsiteY1" fmla="*/ 0 h 267486"/>
                    <a:gd name="connsiteX2" fmla="*/ 26239 w 26239"/>
                    <a:gd name="connsiteY2" fmla="*/ 267486 h 267486"/>
                    <a:gd name="connsiteX3" fmla="*/ 0 w 26239"/>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6239" h="267486">
                      <a:moveTo>
                        <a:pt x="0" y="0"/>
                      </a:moveTo>
                      <a:lnTo>
                        <a:pt x="26239" y="0"/>
                      </a:lnTo>
                      <a:lnTo>
                        <a:pt x="26239"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0" name="任意多边形: 形状 749"/>
                <p:cNvSpPr/>
                <p:nvPr/>
              </p:nvSpPr>
              <p:spPr>
                <a:xfrm>
                  <a:off x="8277839" y="4269501"/>
                  <a:ext cx="14011" cy="267486"/>
                </a:xfrm>
                <a:custGeom>
                  <a:avLst/>
                  <a:gdLst>
                    <a:gd name="connsiteX0" fmla="*/ 0 w 14011"/>
                    <a:gd name="connsiteY0" fmla="*/ 0 h 267486"/>
                    <a:gd name="connsiteX1" fmla="*/ 14011 w 14011"/>
                    <a:gd name="connsiteY1" fmla="*/ 0 h 267486"/>
                    <a:gd name="connsiteX2" fmla="*/ 14011 w 14011"/>
                    <a:gd name="connsiteY2" fmla="*/ 267486 h 267486"/>
                    <a:gd name="connsiteX3" fmla="*/ 0 w 14011"/>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4011" h="267486">
                      <a:moveTo>
                        <a:pt x="0" y="0"/>
                      </a:moveTo>
                      <a:lnTo>
                        <a:pt x="14011" y="0"/>
                      </a:lnTo>
                      <a:lnTo>
                        <a:pt x="14011"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1" name="任意多边形: 形状 750"/>
                <p:cNvSpPr/>
                <p:nvPr/>
              </p:nvSpPr>
              <p:spPr>
                <a:xfrm>
                  <a:off x="8206084" y="4269501"/>
                  <a:ext cx="48996" cy="267486"/>
                </a:xfrm>
                <a:custGeom>
                  <a:avLst/>
                  <a:gdLst>
                    <a:gd name="connsiteX0" fmla="*/ 0 w 48996"/>
                    <a:gd name="connsiteY0" fmla="*/ 267486 h 267486"/>
                    <a:gd name="connsiteX1" fmla="*/ 26239 w 48996"/>
                    <a:gd name="connsiteY1" fmla="*/ 267486 h 267486"/>
                    <a:gd name="connsiteX2" fmla="*/ 26239 w 48996"/>
                    <a:gd name="connsiteY2" fmla="*/ 3651 h 267486"/>
                    <a:gd name="connsiteX3" fmla="*/ 33287 w 48996"/>
                    <a:gd name="connsiteY3" fmla="*/ 3651 h 267486"/>
                    <a:gd name="connsiteX4" fmla="*/ 33287 w 48996"/>
                    <a:gd name="connsiteY4" fmla="*/ 267486 h 267486"/>
                    <a:gd name="connsiteX5" fmla="*/ 48997 w 48996"/>
                    <a:gd name="connsiteY5" fmla="*/ 267486 h 267486"/>
                    <a:gd name="connsiteX6" fmla="*/ 48997 w 48996"/>
                    <a:gd name="connsiteY6" fmla="*/ 0 h 267486"/>
                    <a:gd name="connsiteX7" fmla="*/ 0 w 48996"/>
                    <a:gd name="connsiteY7" fmla="*/ 0 h 26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96" h="267486">
                      <a:moveTo>
                        <a:pt x="0" y="267486"/>
                      </a:moveTo>
                      <a:lnTo>
                        <a:pt x="26239" y="267486"/>
                      </a:lnTo>
                      <a:lnTo>
                        <a:pt x="26239" y="3651"/>
                      </a:lnTo>
                      <a:lnTo>
                        <a:pt x="33287" y="3651"/>
                      </a:lnTo>
                      <a:lnTo>
                        <a:pt x="33287" y="267486"/>
                      </a:lnTo>
                      <a:lnTo>
                        <a:pt x="48997" y="267486"/>
                      </a:lnTo>
                      <a:lnTo>
                        <a:pt x="48997" y="0"/>
                      </a:lnTo>
                      <a:lnTo>
                        <a:pt x="0" y="0"/>
                      </a:lnTo>
                      <a:close/>
                    </a:path>
                  </a:pathLst>
                </a:custGeom>
                <a:solidFill>
                  <a:srgbClr val="252828"/>
                </a:solidFill>
                <a:ln w="8492" cap="flat">
                  <a:noFill/>
                  <a:prstDash val="solid"/>
                  <a:miter/>
                </a:ln>
              </p:spPr>
              <p:txBody>
                <a:bodyPr rtlCol="0" anchor="ctr"/>
                <a:p>
                  <a:endParaRPr lang="zh-CN" altLang="en-US"/>
                </a:p>
              </p:txBody>
            </p:sp>
            <p:sp>
              <p:nvSpPr>
                <p:cNvPr id="752" name="任意多边形: 形状 751"/>
                <p:cNvSpPr/>
                <p:nvPr/>
              </p:nvSpPr>
              <p:spPr>
                <a:xfrm>
                  <a:off x="8165919" y="4269501"/>
                  <a:ext cx="24455" cy="267486"/>
                </a:xfrm>
                <a:custGeom>
                  <a:avLst/>
                  <a:gdLst>
                    <a:gd name="connsiteX0" fmla="*/ 0 w 24455"/>
                    <a:gd name="connsiteY0" fmla="*/ 0 h 267486"/>
                    <a:gd name="connsiteX1" fmla="*/ 24456 w 24455"/>
                    <a:gd name="connsiteY1" fmla="*/ 0 h 267486"/>
                    <a:gd name="connsiteX2" fmla="*/ 24456 w 24455"/>
                    <a:gd name="connsiteY2" fmla="*/ 267486 h 267486"/>
                    <a:gd name="connsiteX3" fmla="*/ 0 w 24455"/>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4455" h="267486">
                      <a:moveTo>
                        <a:pt x="0" y="0"/>
                      </a:moveTo>
                      <a:lnTo>
                        <a:pt x="24456" y="0"/>
                      </a:lnTo>
                      <a:lnTo>
                        <a:pt x="24456"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3" name="任意多边形: 形状 752"/>
                <p:cNvSpPr/>
                <p:nvPr/>
              </p:nvSpPr>
              <p:spPr>
                <a:xfrm>
                  <a:off x="8144945" y="4269501"/>
                  <a:ext cx="15709" cy="267486"/>
                </a:xfrm>
                <a:custGeom>
                  <a:avLst/>
                  <a:gdLst>
                    <a:gd name="connsiteX0" fmla="*/ 0 w 15709"/>
                    <a:gd name="connsiteY0" fmla="*/ 0 h 267486"/>
                    <a:gd name="connsiteX1" fmla="*/ 15709 w 15709"/>
                    <a:gd name="connsiteY1" fmla="*/ 0 h 267486"/>
                    <a:gd name="connsiteX2" fmla="*/ 15709 w 15709"/>
                    <a:gd name="connsiteY2" fmla="*/ 267486 h 267486"/>
                    <a:gd name="connsiteX3" fmla="*/ 0 w 15709"/>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5709" h="267486">
                      <a:moveTo>
                        <a:pt x="0" y="0"/>
                      </a:moveTo>
                      <a:lnTo>
                        <a:pt x="15709" y="0"/>
                      </a:lnTo>
                      <a:lnTo>
                        <a:pt x="15709"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4" name="任意多边形: 形状 753"/>
                <p:cNvSpPr/>
                <p:nvPr/>
              </p:nvSpPr>
              <p:spPr>
                <a:xfrm>
                  <a:off x="8113441" y="4269501"/>
                  <a:ext cx="19191" cy="267486"/>
                </a:xfrm>
                <a:custGeom>
                  <a:avLst/>
                  <a:gdLst>
                    <a:gd name="connsiteX0" fmla="*/ 0 w 19191"/>
                    <a:gd name="connsiteY0" fmla="*/ 0 h 267486"/>
                    <a:gd name="connsiteX1" fmla="*/ 19191 w 19191"/>
                    <a:gd name="connsiteY1" fmla="*/ 0 h 267486"/>
                    <a:gd name="connsiteX2" fmla="*/ 19191 w 19191"/>
                    <a:gd name="connsiteY2" fmla="*/ 267486 h 267486"/>
                    <a:gd name="connsiteX3" fmla="*/ 0 w 19191"/>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9191" h="267486">
                      <a:moveTo>
                        <a:pt x="0" y="0"/>
                      </a:moveTo>
                      <a:lnTo>
                        <a:pt x="19191" y="0"/>
                      </a:lnTo>
                      <a:lnTo>
                        <a:pt x="19191"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5" name="任意多边形: 形状 754"/>
                <p:cNvSpPr/>
                <p:nvPr/>
              </p:nvSpPr>
              <p:spPr>
                <a:xfrm>
                  <a:off x="8090768" y="4269501"/>
                  <a:ext cx="15709" cy="267486"/>
                </a:xfrm>
                <a:custGeom>
                  <a:avLst/>
                  <a:gdLst>
                    <a:gd name="connsiteX0" fmla="*/ 0 w 15709"/>
                    <a:gd name="connsiteY0" fmla="*/ 0 h 267486"/>
                    <a:gd name="connsiteX1" fmla="*/ 15709 w 15709"/>
                    <a:gd name="connsiteY1" fmla="*/ 0 h 267486"/>
                    <a:gd name="connsiteX2" fmla="*/ 15709 w 15709"/>
                    <a:gd name="connsiteY2" fmla="*/ 267486 h 267486"/>
                    <a:gd name="connsiteX3" fmla="*/ 0 w 15709"/>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5709" h="267486">
                      <a:moveTo>
                        <a:pt x="0" y="0"/>
                      </a:moveTo>
                      <a:lnTo>
                        <a:pt x="15709" y="0"/>
                      </a:lnTo>
                      <a:lnTo>
                        <a:pt x="15709"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6" name="任意多边形: 形状 755"/>
                <p:cNvSpPr/>
                <p:nvPr/>
              </p:nvSpPr>
              <p:spPr>
                <a:xfrm>
                  <a:off x="8069709" y="4269501"/>
                  <a:ext cx="5264" cy="267486"/>
                </a:xfrm>
                <a:custGeom>
                  <a:avLst/>
                  <a:gdLst>
                    <a:gd name="connsiteX0" fmla="*/ 0 w 5264"/>
                    <a:gd name="connsiteY0" fmla="*/ 0 h 267486"/>
                    <a:gd name="connsiteX1" fmla="*/ 5265 w 5264"/>
                    <a:gd name="connsiteY1" fmla="*/ 0 h 267486"/>
                    <a:gd name="connsiteX2" fmla="*/ 5265 w 5264"/>
                    <a:gd name="connsiteY2" fmla="*/ 267486 h 267486"/>
                    <a:gd name="connsiteX3" fmla="*/ 0 w 526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5264" h="267486">
                      <a:moveTo>
                        <a:pt x="0" y="0"/>
                      </a:moveTo>
                      <a:lnTo>
                        <a:pt x="5265" y="0"/>
                      </a:lnTo>
                      <a:lnTo>
                        <a:pt x="5265"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7" name="任意多边形: 形状 756"/>
                <p:cNvSpPr/>
                <p:nvPr/>
              </p:nvSpPr>
              <p:spPr>
                <a:xfrm>
                  <a:off x="8048735" y="4269501"/>
                  <a:ext cx="5264" cy="267486"/>
                </a:xfrm>
                <a:custGeom>
                  <a:avLst/>
                  <a:gdLst>
                    <a:gd name="connsiteX0" fmla="*/ 0 w 5264"/>
                    <a:gd name="connsiteY0" fmla="*/ 0 h 267486"/>
                    <a:gd name="connsiteX1" fmla="*/ 5265 w 5264"/>
                    <a:gd name="connsiteY1" fmla="*/ 0 h 267486"/>
                    <a:gd name="connsiteX2" fmla="*/ 5265 w 5264"/>
                    <a:gd name="connsiteY2" fmla="*/ 267486 h 267486"/>
                    <a:gd name="connsiteX3" fmla="*/ 0 w 526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5264" h="267486">
                      <a:moveTo>
                        <a:pt x="0" y="0"/>
                      </a:moveTo>
                      <a:lnTo>
                        <a:pt x="5265" y="0"/>
                      </a:lnTo>
                      <a:lnTo>
                        <a:pt x="5265"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8" name="任意多边形: 形状 757"/>
                <p:cNvSpPr/>
                <p:nvPr/>
              </p:nvSpPr>
              <p:spPr>
                <a:xfrm>
                  <a:off x="8005088" y="4269501"/>
                  <a:ext cx="20974" cy="267486"/>
                </a:xfrm>
                <a:custGeom>
                  <a:avLst/>
                  <a:gdLst>
                    <a:gd name="connsiteX0" fmla="*/ 0 w 20974"/>
                    <a:gd name="connsiteY0" fmla="*/ 0 h 267486"/>
                    <a:gd name="connsiteX1" fmla="*/ 20974 w 20974"/>
                    <a:gd name="connsiteY1" fmla="*/ 0 h 267486"/>
                    <a:gd name="connsiteX2" fmla="*/ 20974 w 20974"/>
                    <a:gd name="connsiteY2" fmla="*/ 267486 h 267486"/>
                    <a:gd name="connsiteX3" fmla="*/ 0 w 2097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0974" h="267486">
                      <a:moveTo>
                        <a:pt x="0" y="0"/>
                      </a:moveTo>
                      <a:lnTo>
                        <a:pt x="20974" y="0"/>
                      </a:lnTo>
                      <a:lnTo>
                        <a:pt x="20974"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59" name="任意多边形: 形状 758"/>
                <p:cNvSpPr/>
                <p:nvPr/>
              </p:nvSpPr>
              <p:spPr>
                <a:xfrm>
                  <a:off x="7975367" y="4269501"/>
                  <a:ext cx="20974" cy="267486"/>
                </a:xfrm>
                <a:custGeom>
                  <a:avLst/>
                  <a:gdLst>
                    <a:gd name="connsiteX0" fmla="*/ 0 w 20974"/>
                    <a:gd name="connsiteY0" fmla="*/ 0 h 267486"/>
                    <a:gd name="connsiteX1" fmla="*/ 20974 w 20974"/>
                    <a:gd name="connsiteY1" fmla="*/ 0 h 267486"/>
                    <a:gd name="connsiteX2" fmla="*/ 20974 w 20974"/>
                    <a:gd name="connsiteY2" fmla="*/ 267486 h 267486"/>
                    <a:gd name="connsiteX3" fmla="*/ 0 w 2097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0974" h="267486">
                      <a:moveTo>
                        <a:pt x="0" y="0"/>
                      </a:moveTo>
                      <a:lnTo>
                        <a:pt x="20974" y="0"/>
                      </a:lnTo>
                      <a:lnTo>
                        <a:pt x="20974"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0" name="任意多边形: 形状 759"/>
                <p:cNvSpPr/>
                <p:nvPr/>
              </p:nvSpPr>
              <p:spPr>
                <a:xfrm>
                  <a:off x="7945646" y="4269501"/>
                  <a:ext cx="20974" cy="267486"/>
                </a:xfrm>
                <a:custGeom>
                  <a:avLst/>
                  <a:gdLst>
                    <a:gd name="connsiteX0" fmla="*/ 0 w 20974"/>
                    <a:gd name="connsiteY0" fmla="*/ 0 h 267486"/>
                    <a:gd name="connsiteX1" fmla="*/ 20974 w 20974"/>
                    <a:gd name="connsiteY1" fmla="*/ 0 h 267486"/>
                    <a:gd name="connsiteX2" fmla="*/ 20974 w 20974"/>
                    <a:gd name="connsiteY2" fmla="*/ 267486 h 267486"/>
                    <a:gd name="connsiteX3" fmla="*/ 0 w 2097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0974" h="267486">
                      <a:moveTo>
                        <a:pt x="0" y="0"/>
                      </a:moveTo>
                      <a:lnTo>
                        <a:pt x="20974" y="0"/>
                      </a:lnTo>
                      <a:lnTo>
                        <a:pt x="20974"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1" name="任意多边形: 形状 760"/>
                <p:cNvSpPr/>
                <p:nvPr/>
              </p:nvSpPr>
              <p:spPr>
                <a:xfrm>
                  <a:off x="7893168" y="4269501"/>
                  <a:ext cx="17492" cy="267486"/>
                </a:xfrm>
                <a:custGeom>
                  <a:avLst/>
                  <a:gdLst>
                    <a:gd name="connsiteX0" fmla="*/ 0 w 17492"/>
                    <a:gd name="connsiteY0" fmla="*/ 0 h 267486"/>
                    <a:gd name="connsiteX1" fmla="*/ 17493 w 17492"/>
                    <a:gd name="connsiteY1" fmla="*/ 0 h 267486"/>
                    <a:gd name="connsiteX2" fmla="*/ 17493 w 17492"/>
                    <a:gd name="connsiteY2" fmla="*/ 267486 h 267486"/>
                    <a:gd name="connsiteX3" fmla="*/ 0 w 17492"/>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7492" h="267486">
                      <a:moveTo>
                        <a:pt x="0" y="0"/>
                      </a:moveTo>
                      <a:lnTo>
                        <a:pt x="17493" y="0"/>
                      </a:lnTo>
                      <a:lnTo>
                        <a:pt x="17493"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2" name="任意多边形: 形状 761"/>
                <p:cNvSpPr/>
                <p:nvPr/>
              </p:nvSpPr>
              <p:spPr>
                <a:xfrm>
                  <a:off x="7873892" y="4269501"/>
                  <a:ext cx="12227" cy="267486"/>
                </a:xfrm>
                <a:custGeom>
                  <a:avLst/>
                  <a:gdLst>
                    <a:gd name="connsiteX0" fmla="*/ 0 w 12227"/>
                    <a:gd name="connsiteY0" fmla="*/ 0 h 267486"/>
                    <a:gd name="connsiteX1" fmla="*/ 12228 w 12227"/>
                    <a:gd name="connsiteY1" fmla="*/ 0 h 267486"/>
                    <a:gd name="connsiteX2" fmla="*/ 12228 w 12227"/>
                    <a:gd name="connsiteY2" fmla="*/ 267486 h 267486"/>
                    <a:gd name="connsiteX3" fmla="*/ 0 w 12227"/>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2227" h="267486">
                      <a:moveTo>
                        <a:pt x="0" y="0"/>
                      </a:moveTo>
                      <a:lnTo>
                        <a:pt x="12228" y="0"/>
                      </a:lnTo>
                      <a:lnTo>
                        <a:pt x="12228"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3" name="任意多边形: 形状 762"/>
                <p:cNvSpPr/>
                <p:nvPr/>
              </p:nvSpPr>
              <p:spPr>
                <a:xfrm>
                  <a:off x="7840690" y="4269501"/>
                  <a:ext cx="17492" cy="267486"/>
                </a:xfrm>
                <a:custGeom>
                  <a:avLst/>
                  <a:gdLst>
                    <a:gd name="connsiteX0" fmla="*/ 0 w 17492"/>
                    <a:gd name="connsiteY0" fmla="*/ 0 h 267486"/>
                    <a:gd name="connsiteX1" fmla="*/ 17493 w 17492"/>
                    <a:gd name="connsiteY1" fmla="*/ 0 h 267486"/>
                    <a:gd name="connsiteX2" fmla="*/ 17493 w 17492"/>
                    <a:gd name="connsiteY2" fmla="*/ 267486 h 267486"/>
                    <a:gd name="connsiteX3" fmla="*/ 0 w 17492"/>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7492" h="267486">
                      <a:moveTo>
                        <a:pt x="0" y="0"/>
                      </a:moveTo>
                      <a:lnTo>
                        <a:pt x="17493" y="0"/>
                      </a:lnTo>
                      <a:lnTo>
                        <a:pt x="17493"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4" name="任意多边形: 形状 763"/>
                <p:cNvSpPr/>
                <p:nvPr/>
              </p:nvSpPr>
              <p:spPr>
                <a:xfrm>
                  <a:off x="7816234" y="4269501"/>
                  <a:ext cx="19191" cy="267486"/>
                </a:xfrm>
                <a:custGeom>
                  <a:avLst/>
                  <a:gdLst>
                    <a:gd name="connsiteX0" fmla="*/ 0 w 19191"/>
                    <a:gd name="connsiteY0" fmla="*/ 0 h 267486"/>
                    <a:gd name="connsiteX1" fmla="*/ 19191 w 19191"/>
                    <a:gd name="connsiteY1" fmla="*/ 0 h 267486"/>
                    <a:gd name="connsiteX2" fmla="*/ 19191 w 19191"/>
                    <a:gd name="connsiteY2" fmla="*/ 267486 h 267486"/>
                    <a:gd name="connsiteX3" fmla="*/ 0 w 19191"/>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9191" h="267486">
                      <a:moveTo>
                        <a:pt x="0" y="0"/>
                      </a:moveTo>
                      <a:lnTo>
                        <a:pt x="19191" y="0"/>
                      </a:lnTo>
                      <a:lnTo>
                        <a:pt x="19191"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5" name="任意多边形: 形状 764"/>
                <p:cNvSpPr/>
                <p:nvPr/>
              </p:nvSpPr>
              <p:spPr>
                <a:xfrm>
                  <a:off x="7788212" y="4269501"/>
                  <a:ext cx="12227" cy="267486"/>
                </a:xfrm>
                <a:custGeom>
                  <a:avLst/>
                  <a:gdLst>
                    <a:gd name="connsiteX0" fmla="*/ 0 w 12227"/>
                    <a:gd name="connsiteY0" fmla="*/ 0 h 267486"/>
                    <a:gd name="connsiteX1" fmla="*/ 12228 w 12227"/>
                    <a:gd name="connsiteY1" fmla="*/ 0 h 267486"/>
                    <a:gd name="connsiteX2" fmla="*/ 12228 w 12227"/>
                    <a:gd name="connsiteY2" fmla="*/ 267486 h 267486"/>
                    <a:gd name="connsiteX3" fmla="*/ 0 w 12227"/>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2227" h="267486">
                      <a:moveTo>
                        <a:pt x="0" y="0"/>
                      </a:moveTo>
                      <a:lnTo>
                        <a:pt x="12228" y="0"/>
                      </a:lnTo>
                      <a:lnTo>
                        <a:pt x="12228"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6" name="任意多边形: 形状 765"/>
                <p:cNvSpPr/>
                <p:nvPr/>
              </p:nvSpPr>
              <p:spPr>
                <a:xfrm>
                  <a:off x="7755009" y="4269501"/>
                  <a:ext cx="20974" cy="267486"/>
                </a:xfrm>
                <a:custGeom>
                  <a:avLst/>
                  <a:gdLst>
                    <a:gd name="connsiteX0" fmla="*/ 0 w 20974"/>
                    <a:gd name="connsiteY0" fmla="*/ 0 h 267486"/>
                    <a:gd name="connsiteX1" fmla="*/ 20974 w 20974"/>
                    <a:gd name="connsiteY1" fmla="*/ 0 h 267486"/>
                    <a:gd name="connsiteX2" fmla="*/ 20974 w 20974"/>
                    <a:gd name="connsiteY2" fmla="*/ 267486 h 267486"/>
                    <a:gd name="connsiteX3" fmla="*/ 0 w 2097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0974" h="267486">
                      <a:moveTo>
                        <a:pt x="0" y="0"/>
                      </a:moveTo>
                      <a:lnTo>
                        <a:pt x="20974" y="0"/>
                      </a:lnTo>
                      <a:lnTo>
                        <a:pt x="20974"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7" name="任意多边形: 形状 766"/>
                <p:cNvSpPr/>
                <p:nvPr/>
              </p:nvSpPr>
              <p:spPr>
                <a:xfrm>
                  <a:off x="7623899" y="4269501"/>
                  <a:ext cx="27937" cy="267486"/>
                </a:xfrm>
                <a:custGeom>
                  <a:avLst/>
                  <a:gdLst>
                    <a:gd name="connsiteX0" fmla="*/ 0 w 27937"/>
                    <a:gd name="connsiteY0" fmla="*/ 0 h 267486"/>
                    <a:gd name="connsiteX1" fmla="*/ 27937 w 27937"/>
                    <a:gd name="connsiteY1" fmla="*/ 0 h 267486"/>
                    <a:gd name="connsiteX2" fmla="*/ 27937 w 27937"/>
                    <a:gd name="connsiteY2" fmla="*/ 267486 h 267486"/>
                    <a:gd name="connsiteX3" fmla="*/ 0 w 27937"/>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7937" h="267486">
                      <a:moveTo>
                        <a:pt x="0" y="0"/>
                      </a:moveTo>
                      <a:lnTo>
                        <a:pt x="27937" y="0"/>
                      </a:lnTo>
                      <a:lnTo>
                        <a:pt x="27937"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8" name="任意多边形: 形状 767"/>
                <p:cNvSpPr/>
                <p:nvPr/>
              </p:nvSpPr>
              <p:spPr>
                <a:xfrm>
                  <a:off x="7552229" y="4269501"/>
                  <a:ext cx="20974" cy="267486"/>
                </a:xfrm>
                <a:custGeom>
                  <a:avLst/>
                  <a:gdLst>
                    <a:gd name="connsiteX0" fmla="*/ 0 w 20974"/>
                    <a:gd name="connsiteY0" fmla="*/ 0 h 267486"/>
                    <a:gd name="connsiteX1" fmla="*/ 20974 w 20974"/>
                    <a:gd name="connsiteY1" fmla="*/ 0 h 267486"/>
                    <a:gd name="connsiteX2" fmla="*/ 20974 w 20974"/>
                    <a:gd name="connsiteY2" fmla="*/ 267486 h 267486"/>
                    <a:gd name="connsiteX3" fmla="*/ 0 w 2097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0974" h="267486">
                      <a:moveTo>
                        <a:pt x="0" y="0"/>
                      </a:moveTo>
                      <a:lnTo>
                        <a:pt x="20974" y="0"/>
                      </a:lnTo>
                      <a:lnTo>
                        <a:pt x="20974"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69" name="任意多边形: 形状 768"/>
                <p:cNvSpPr/>
                <p:nvPr/>
              </p:nvSpPr>
              <p:spPr>
                <a:xfrm>
                  <a:off x="7517244" y="4269501"/>
                  <a:ext cx="19191" cy="267486"/>
                </a:xfrm>
                <a:custGeom>
                  <a:avLst/>
                  <a:gdLst>
                    <a:gd name="connsiteX0" fmla="*/ 0 w 19191"/>
                    <a:gd name="connsiteY0" fmla="*/ 0 h 267486"/>
                    <a:gd name="connsiteX1" fmla="*/ 19191 w 19191"/>
                    <a:gd name="connsiteY1" fmla="*/ 0 h 267486"/>
                    <a:gd name="connsiteX2" fmla="*/ 19191 w 19191"/>
                    <a:gd name="connsiteY2" fmla="*/ 267486 h 267486"/>
                    <a:gd name="connsiteX3" fmla="*/ 0 w 19191"/>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9191" h="267486">
                      <a:moveTo>
                        <a:pt x="0" y="0"/>
                      </a:moveTo>
                      <a:lnTo>
                        <a:pt x="19191" y="0"/>
                      </a:lnTo>
                      <a:lnTo>
                        <a:pt x="19191"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70" name="任意多边形: 形状 769"/>
                <p:cNvSpPr/>
                <p:nvPr/>
              </p:nvSpPr>
              <p:spPr>
                <a:xfrm>
                  <a:off x="7491005" y="4269501"/>
                  <a:ext cx="15709" cy="267486"/>
                </a:xfrm>
                <a:custGeom>
                  <a:avLst/>
                  <a:gdLst>
                    <a:gd name="connsiteX0" fmla="*/ 0 w 15709"/>
                    <a:gd name="connsiteY0" fmla="*/ 0 h 267486"/>
                    <a:gd name="connsiteX1" fmla="*/ 15710 w 15709"/>
                    <a:gd name="connsiteY1" fmla="*/ 0 h 267486"/>
                    <a:gd name="connsiteX2" fmla="*/ 15710 w 15709"/>
                    <a:gd name="connsiteY2" fmla="*/ 267486 h 267486"/>
                    <a:gd name="connsiteX3" fmla="*/ 0 w 15709"/>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5709" h="267486">
                      <a:moveTo>
                        <a:pt x="0" y="0"/>
                      </a:moveTo>
                      <a:lnTo>
                        <a:pt x="15710" y="0"/>
                      </a:lnTo>
                      <a:lnTo>
                        <a:pt x="15710"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71" name="任意多边形: 形状 770"/>
                <p:cNvSpPr/>
                <p:nvPr/>
              </p:nvSpPr>
              <p:spPr>
                <a:xfrm>
                  <a:off x="7461284" y="4269501"/>
                  <a:ext cx="24455" cy="267486"/>
                </a:xfrm>
                <a:custGeom>
                  <a:avLst/>
                  <a:gdLst>
                    <a:gd name="connsiteX0" fmla="*/ 0 w 24455"/>
                    <a:gd name="connsiteY0" fmla="*/ 0 h 267486"/>
                    <a:gd name="connsiteX1" fmla="*/ 24456 w 24455"/>
                    <a:gd name="connsiteY1" fmla="*/ 0 h 267486"/>
                    <a:gd name="connsiteX2" fmla="*/ 24456 w 24455"/>
                    <a:gd name="connsiteY2" fmla="*/ 267486 h 267486"/>
                    <a:gd name="connsiteX3" fmla="*/ 0 w 24455"/>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4455" h="267486">
                      <a:moveTo>
                        <a:pt x="0" y="0"/>
                      </a:moveTo>
                      <a:lnTo>
                        <a:pt x="24456" y="0"/>
                      </a:lnTo>
                      <a:lnTo>
                        <a:pt x="24456"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72" name="任意多边形: 形状 771"/>
                <p:cNvSpPr/>
                <p:nvPr/>
              </p:nvSpPr>
              <p:spPr>
                <a:xfrm>
                  <a:off x="7423581" y="4269501"/>
                  <a:ext cx="25474" cy="267486"/>
                </a:xfrm>
                <a:custGeom>
                  <a:avLst/>
                  <a:gdLst>
                    <a:gd name="connsiteX0" fmla="*/ 0 w 25474"/>
                    <a:gd name="connsiteY0" fmla="*/ 0 h 267486"/>
                    <a:gd name="connsiteX1" fmla="*/ 25475 w 25474"/>
                    <a:gd name="connsiteY1" fmla="*/ 0 h 267486"/>
                    <a:gd name="connsiteX2" fmla="*/ 25475 w 25474"/>
                    <a:gd name="connsiteY2" fmla="*/ 267486 h 267486"/>
                    <a:gd name="connsiteX3" fmla="*/ 0 w 25474"/>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5474" h="267486">
                      <a:moveTo>
                        <a:pt x="0" y="0"/>
                      </a:moveTo>
                      <a:lnTo>
                        <a:pt x="25475" y="0"/>
                      </a:lnTo>
                      <a:lnTo>
                        <a:pt x="25475"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73" name="任意多边形: 形状 772"/>
                <p:cNvSpPr/>
                <p:nvPr/>
              </p:nvSpPr>
              <p:spPr>
                <a:xfrm>
                  <a:off x="7594178" y="4269501"/>
                  <a:ext cx="15709" cy="267486"/>
                </a:xfrm>
                <a:custGeom>
                  <a:avLst/>
                  <a:gdLst>
                    <a:gd name="connsiteX0" fmla="*/ 0 w 15709"/>
                    <a:gd name="connsiteY0" fmla="*/ 0 h 267486"/>
                    <a:gd name="connsiteX1" fmla="*/ 15710 w 15709"/>
                    <a:gd name="connsiteY1" fmla="*/ 0 h 267486"/>
                    <a:gd name="connsiteX2" fmla="*/ 15710 w 15709"/>
                    <a:gd name="connsiteY2" fmla="*/ 267486 h 267486"/>
                    <a:gd name="connsiteX3" fmla="*/ 0 w 15709"/>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5709" h="267486">
                      <a:moveTo>
                        <a:pt x="0" y="0"/>
                      </a:moveTo>
                      <a:lnTo>
                        <a:pt x="15710" y="0"/>
                      </a:lnTo>
                      <a:lnTo>
                        <a:pt x="15710"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74" name="任意多边形: 形状 773"/>
                <p:cNvSpPr/>
                <p:nvPr/>
              </p:nvSpPr>
              <p:spPr>
                <a:xfrm>
                  <a:off x="7678075" y="4269501"/>
                  <a:ext cx="29720" cy="267486"/>
                </a:xfrm>
                <a:custGeom>
                  <a:avLst/>
                  <a:gdLst>
                    <a:gd name="connsiteX0" fmla="*/ 0 w 29720"/>
                    <a:gd name="connsiteY0" fmla="*/ 0 h 267486"/>
                    <a:gd name="connsiteX1" fmla="*/ 29721 w 29720"/>
                    <a:gd name="connsiteY1" fmla="*/ 0 h 267486"/>
                    <a:gd name="connsiteX2" fmla="*/ 29721 w 29720"/>
                    <a:gd name="connsiteY2" fmla="*/ 267486 h 267486"/>
                    <a:gd name="connsiteX3" fmla="*/ 0 w 29720"/>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9720" h="267486">
                      <a:moveTo>
                        <a:pt x="0" y="0"/>
                      </a:moveTo>
                      <a:lnTo>
                        <a:pt x="29721" y="0"/>
                      </a:lnTo>
                      <a:lnTo>
                        <a:pt x="29721"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75" name="任意多边形: 形状 774"/>
                <p:cNvSpPr/>
                <p:nvPr/>
              </p:nvSpPr>
              <p:spPr>
                <a:xfrm>
                  <a:off x="7718325" y="4269501"/>
                  <a:ext cx="19191" cy="267486"/>
                </a:xfrm>
                <a:custGeom>
                  <a:avLst/>
                  <a:gdLst>
                    <a:gd name="connsiteX0" fmla="*/ 0 w 19191"/>
                    <a:gd name="connsiteY0" fmla="*/ 0 h 267486"/>
                    <a:gd name="connsiteX1" fmla="*/ 19191 w 19191"/>
                    <a:gd name="connsiteY1" fmla="*/ 0 h 267486"/>
                    <a:gd name="connsiteX2" fmla="*/ 19191 w 19191"/>
                    <a:gd name="connsiteY2" fmla="*/ 267486 h 267486"/>
                    <a:gd name="connsiteX3" fmla="*/ 0 w 19191"/>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19191" h="267486">
                      <a:moveTo>
                        <a:pt x="0" y="0"/>
                      </a:moveTo>
                      <a:lnTo>
                        <a:pt x="19191" y="0"/>
                      </a:lnTo>
                      <a:lnTo>
                        <a:pt x="19191" y="267486"/>
                      </a:lnTo>
                      <a:lnTo>
                        <a:pt x="0" y="267486"/>
                      </a:lnTo>
                      <a:close/>
                    </a:path>
                  </a:pathLst>
                </a:custGeom>
                <a:solidFill>
                  <a:srgbClr val="252828"/>
                </a:solidFill>
                <a:ln w="8492" cap="flat">
                  <a:noFill/>
                  <a:prstDash val="solid"/>
                  <a:miter/>
                </a:ln>
              </p:spPr>
              <p:txBody>
                <a:bodyPr rtlCol="0" anchor="ctr"/>
                <a:p>
                  <a:endParaRPr lang="zh-CN" altLang="en-US"/>
                </a:p>
              </p:txBody>
            </p:sp>
            <p:sp>
              <p:nvSpPr>
                <p:cNvPr id="776" name="任意多边形: 形状 775"/>
                <p:cNvSpPr/>
                <p:nvPr/>
              </p:nvSpPr>
              <p:spPr>
                <a:xfrm>
                  <a:off x="8501593" y="4269501"/>
                  <a:ext cx="29805" cy="267486"/>
                </a:xfrm>
                <a:custGeom>
                  <a:avLst/>
                  <a:gdLst>
                    <a:gd name="connsiteX0" fmla="*/ 0 w 29805"/>
                    <a:gd name="connsiteY0" fmla="*/ 0 h 267486"/>
                    <a:gd name="connsiteX1" fmla="*/ 29806 w 29805"/>
                    <a:gd name="connsiteY1" fmla="*/ 0 h 267486"/>
                    <a:gd name="connsiteX2" fmla="*/ 29806 w 29805"/>
                    <a:gd name="connsiteY2" fmla="*/ 267486 h 267486"/>
                    <a:gd name="connsiteX3" fmla="*/ 0 w 29805"/>
                    <a:gd name="connsiteY3" fmla="*/ 267486 h 267486"/>
                  </a:gdLst>
                  <a:ahLst/>
                  <a:cxnLst>
                    <a:cxn ang="0">
                      <a:pos x="connsiteX0" y="connsiteY0"/>
                    </a:cxn>
                    <a:cxn ang="0">
                      <a:pos x="connsiteX1" y="connsiteY1"/>
                    </a:cxn>
                    <a:cxn ang="0">
                      <a:pos x="connsiteX2" y="connsiteY2"/>
                    </a:cxn>
                    <a:cxn ang="0">
                      <a:pos x="connsiteX3" y="connsiteY3"/>
                    </a:cxn>
                  </a:cxnLst>
                  <a:rect l="l" t="t" r="r" b="b"/>
                  <a:pathLst>
                    <a:path w="29805" h="267486">
                      <a:moveTo>
                        <a:pt x="0" y="0"/>
                      </a:moveTo>
                      <a:lnTo>
                        <a:pt x="29806" y="0"/>
                      </a:lnTo>
                      <a:lnTo>
                        <a:pt x="29806" y="267486"/>
                      </a:lnTo>
                      <a:lnTo>
                        <a:pt x="0" y="267486"/>
                      </a:lnTo>
                      <a:close/>
                    </a:path>
                  </a:pathLst>
                </a:custGeom>
                <a:solidFill>
                  <a:srgbClr val="252828"/>
                </a:solidFill>
                <a:ln w="8492" cap="flat">
                  <a:noFill/>
                  <a:prstDash val="solid"/>
                  <a:miter/>
                </a:ln>
              </p:spPr>
              <p:txBody>
                <a:bodyPr rtlCol="0" anchor="ctr"/>
                <a:p>
                  <a:endParaRPr lang="zh-CN" altLang="en-US"/>
                </a:p>
              </p:txBody>
            </p:sp>
          </p:grpSp>
        </p:grpSp>
        <p:grpSp>
          <p:nvGrpSpPr>
            <p:cNvPr id="777" name="图形 738"/>
            <p:cNvGrpSpPr/>
            <p:nvPr/>
          </p:nvGrpSpPr>
          <p:grpSpPr>
            <a:xfrm rot="0">
              <a:off x="6046" y="6646"/>
              <a:ext cx="2158" cy="560"/>
              <a:chOff x="3839435" y="4219994"/>
              <a:chExt cx="1370378" cy="355459"/>
            </a:xfrm>
          </p:grpSpPr>
          <p:sp>
            <p:nvSpPr>
              <p:cNvPr id="778" name="任意多边形: 形状 777"/>
              <p:cNvSpPr/>
              <p:nvPr/>
            </p:nvSpPr>
            <p:spPr>
              <a:xfrm>
                <a:off x="3839435" y="4219994"/>
                <a:ext cx="1370378" cy="355459"/>
              </a:xfrm>
              <a:custGeom>
                <a:avLst/>
                <a:gdLst>
                  <a:gd name="connsiteX0" fmla="*/ 1370379 w 1370378"/>
                  <a:gd name="connsiteY0" fmla="*/ 355460 h 355459"/>
                  <a:gd name="connsiteX1" fmla="*/ 0 w 1370378"/>
                  <a:gd name="connsiteY1" fmla="*/ 355460 h 355459"/>
                  <a:gd name="connsiteX2" fmla="*/ 0 w 1370378"/>
                  <a:gd name="connsiteY2" fmla="*/ 0 h 355459"/>
                  <a:gd name="connsiteX3" fmla="*/ 1370379 w 1370378"/>
                  <a:gd name="connsiteY3" fmla="*/ 0 h 355459"/>
                  <a:gd name="connsiteX4" fmla="*/ 1370379 w 1370378"/>
                  <a:gd name="connsiteY4" fmla="*/ 355460 h 355459"/>
                  <a:gd name="connsiteX5" fmla="*/ 21908 w 1370378"/>
                  <a:gd name="connsiteY5" fmla="*/ 333551 h 355459"/>
                  <a:gd name="connsiteX6" fmla="*/ 1348555 w 1370378"/>
                  <a:gd name="connsiteY6" fmla="*/ 333551 h 355459"/>
                  <a:gd name="connsiteX7" fmla="*/ 1348555 w 1370378"/>
                  <a:gd name="connsiteY7" fmla="*/ 21908 h 355459"/>
                  <a:gd name="connsiteX8" fmla="*/ 21908 w 1370378"/>
                  <a:gd name="connsiteY8" fmla="*/ 21908 h 355459"/>
                  <a:gd name="connsiteX9" fmla="*/ 21908 w 1370378"/>
                  <a:gd name="connsiteY9" fmla="*/ 333551 h 35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0378" h="355459">
                    <a:moveTo>
                      <a:pt x="1370379" y="355460"/>
                    </a:moveTo>
                    <a:lnTo>
                      <a:pt x="0" y="355460"/>
                    </a:lnTo>
                    <a:lnTo>
                      <a:pt x="0" y="0"/>
                    </a:lnTo>
                    <a:lnTo>
                      <a:pt x="1370379" y="0"/>
                    </a:lnTo>
                    <a:lnTo>
                      <a:pt x="1370379" y="355460"/>
                    </a:lnTo>
                    <a:close/>
                    <a:moveTo>
                      <a:pt x="21908" y="333551"/>
                    </a:moveTo>
                    <a:lnTo>
                      <a:pt x="1348555" y="333551"/>
                    </a:lnTo>
                    <a:lnTo>
                      <a:pt x="1348555" y="21908"/>
                    </a:lnTo>
                    <a:lnTo>
                      <a:pt x="21908" y="21908"/>
                    </a:lnTo>
                    <a:lnTo>
                      <a:pt x="21908" y="333551"/>
                    </a:lnTo>
                    <a:close/>
                  </a:path>
                </a:pathLst>
              </a:custGeom>
              <a:solidFill>
                <a:srgbClr val="EBF5ED"/>
              </a:solidFill>
              <a:ln w="8492" cap="flat">
                <a:noFill/>
                <a:prstDash val="solid"/>
                <a:miter/>
              </a:ln>
            </p:spPr>
            <p:txBody>
              <a:bodyPr rtlCol="0" anchor="ctr"/>
              <a:p>
                <a:endParaRPr lang="zh-CN" altLang="en-US"/>
              </a:p>
            </p:txBody>
          </p:sp>
          <p:grpSp>
            <p:nvGrpSpPr>
              <p:cNvPr id="779" name="图形 738"/>
              <p:cNvGrpSpPr/>
              <p:nvPr/>
            </p:nvGrpSpPr>
            <p:grpSpPr>
              <a:xfrm>
                <a:off x="3974537" y="4347878"/>
                <a:ext cx="1100175" cy="99691"/>
                <a:chOff x="3974537" y="4347878"/>
                <a:chExt cx="1100175" cy="99691"/>
              </a:xfrm>
              <a:solidFill>
                <a:srgbClr val="FFFFFF"/>
              </a:solidFill>
            </p:grpSpPr>
            <p:sp>
              <p:nvSpPr>
                <p:cNvPr id="780" name="任意多边形: 形状 779"/>
                <p:cNvSpPr/>
                <p:nvPr/>
              </p:nvSpPr>
              <p:spPr>
                <a:xfrm>
                  <a:off x="3974537" y="4348133"/>
                  <a:ext cx="65215" cy="99182"/>
                </a:xfrm>
                <a:custGeom>
                  <a:avLst/>
                  <a:gdLst>
                    <a:gd name="connsiteX0" fmla="*/ 0 w 65215"/>
                    <a:gd name="connsiteY0" fmla="*/ 0 h 99182"/>
                    <a:gd name="connsiteX1" fmla="*/ 65216 w 65215"/>
                    <a:gd name="connsiteY1" fmla="*/ 0 h 99182"/>
                    <a:gd name="connsiteX2" fmla="*/ 65216 w 65215"/>
                    <a:gd name="connsiteY2" fmla="*/ 99182 h 99182"/>
                    <a:gd name="connsiteX3" fmla="*/ 0 w 65215"/>
                    <a:gd name="connsiteY3" fmla="*/ 99182 h 99182"/>
                  </a:gdLst>
                  <a:ahLst/>
                  <a:cxnLst>
                    <a:cxn ang="0">
                      <a:pos x="connsiteX0" y="connsiteY0"/>
                    </a:cxn>
                    <a:cxn ang="0">
                      <a:pos x="connsiteX1" y="connsiteY1"/>
                    </a:cxn>
                    <a:cxn ang="0">
                      <a:pos x="connsiteX2" y="connsiteY2"/>
                    </a:cxn>
                    <a:cxn ang="0">
                      <a:pos x="connsiteX3" y="connsiteY3"/>
                    </a:cxn>
                  </a:cxnLst>
                  <a:rect l="l" t="t" r="r" b="b"/>
                  <a:pathLst>
                    <a:path w="65215" h="99182">
                      <a:moveTo>
                        <a:pt x="0" y="0"/>
                      </a:moveTo>
                      <a:lnTo>
                        <a:pt x="65216" y="0"/>
                      </a:lnTo>
                      <a:lnTo>
                        <a:pt x="65216" y="99182"/>
                      </a:lnTo>
                      <a:lnTo>
                        <a:pt x="0" y="99182"/>
                      </a:lnTo>
                      <a:close/>
                    </a:path>
                  </a:pathLst>
                </a:custGeom>
                <a:solidFill>
                  <a:srgbClr val="FFFFFF"/>
                </a:solidFill>
                <a:ln w="8492" cap="flat">
                  <a:noFill/>
                  <a:prstDash val="solid"/>
                  <a:miter/>
                </a:ln>
              </p:spPr>
              <p:txBody>
                <a:bodyPr rtlCol="0" anchor="ctr"/>
                <a:p>
                  <a:endParaRPr lang="zh-CN" altLang="en-US"/>
                </a:p>
              </p:txBody>
            </p:sp>
            <p:sp>
              <p:nvSpPr>
                <p:cNvPr id="781" name="任意多边形: 形状 780"/>
                <p:cNvSpPr/>
                <p:nvPr/>
              </p:nvSpPr>
              <p:spPr>
                <a:xfrm>
                  <a:off x="4217567" y="4348728"/>
                  <a:ext cx="82538" cy="97993"/>
                </a:xfrm>
                <a:custGeom>
                  <a:avLst/>
                  <a:gdLst>
                    <a:gd name="connsiteX0" fmla="*/ 0 w 82538"/>
                    <a:gd name="connsiteY0" fmla="*/ 0 h 97993"/>
                    <a:gd name="connsiteX1" fmla="*/ 82539 w 82538"/>
                    <a:gd name="connsiteY1" fmla="*/ 0 h 97993"/>
                    <a:gd name="connsiteX2" fmla="*/ 82539 w 82538"/>
                    <a:gd name="connsiteY2" fmla="*/ 97993 h 97993"/>
                    <a:gd name="connsiteX3" fmla="*/ 0 w 82538"/>
                    <a:gd name="connsiteY3" fmla="*/ 97993 h 97993"/>
                  </a:gdLst>
                  <a:ahLst/>
                  <a:cxnLst>
                    <a:cxn ang="0">
                      <a:pos x="connsiteX0" y="connsiteY0"/>
                    </a:cxn>
                    <a:cxn ang="0">
                      <a:pos x="connsiteX1" y="connsiteY1"/>
                    </a:cxn>
                    <a:cxn ang="0">
                      <a:pos x="connsiteX2" y="connsiteY2"/>
                    </a:cxn>
                    <a:cxn ang="0">
                      <a:pos x="connsiteX3" y="connsiteY3"/>
                    </a:cxn>
                  </a:cxnLst>
                  <a:rect l="l" t="t" r="r" b="b"/>
                  <a:pathLst>
                    <a:path w="82538" h="97993">
                      <a:moveTo>
                        <a:pt x="0" y="0"/>
                      </a:moveTo>
                      <a:lnTo>
                        <a:pt x="82539" y="0"/>
                      </a:lnTo>
                      <a:lnTo>
                        <a:pt x="82539" y="97993"/>
                      </a:lnTo>
                      <a:lnTo>
                        <a:pt x="0" y="97993"/>
                      </a:lnTo>
                      <a:close/>
                    </a:path>
                  </a:pathLst>
                </a:custGeom>
                <a:solidFill>
                  <a:srgbClr val="FFFFFF"/>
                </a:solidFill>
                <a:ln w="8492" cap="flat">
                  <a:noFill/>
                  <a:prstDash val="solid"/>
                  <a:miter/>
                </a:ln>
              </p:spPr>
              <p:txBody>
                <a:bodyPr rtlCol="0" anchor="ctr"/>
                <a:p>
                  <a:endParaRPr lang="zh-CN" altLang="en-US"/>
                </a:p>
              </p:txBody>
            </p:sp>
            <p:sp>
              <p:nvSpPr>
                <p:cNvPr id="782" name="任意多边形: 形状 781"/>
                <p:cNvSpPr/>
                <p:nvPr/>
              </p:nvSpPr>
              <p:spPr>
                <a:xfrm>
                  <a:off x="4427905" y="4348133"/>
                  <a:ext cx="99182" cy="99182"/>
                </a:xfrm>
                <a:custGeom>
                  <a:avLst/>
                  <a:gdLst>
                    <a:gd name="connsiteX0" fmla="*/ 0 w 99182"/>
                    <a:gd name="connsiteY0" fmla="*/ 0 h 99182"/>
                    <a:gd name="connsiteX1" fmla="*/ 99182 w 99182"/>
                    <a:gd name="connsiteY1" fmla="*/ 0 h 99182"/>
                    <a:gd name="connsiteX2" fmla="*/ 99182 w 99182"/>
                    <a:gd name="connsiteY2" fmla="*/ 99182 h 99182"/>
                    <a:gd name="connsiteX3" fmla="*/ 0 w 99182"/>
                    <a:gd name="connsiteY3" fmla="*/ 99182 h 99182"/>
                  </a:gdLst>
                  <a:ahLst/>
                  <a:cxnLst>
                    <a:cxn ang="0">
                      <a:pos x="connsiteX0" y="connsiteY0"/>
                    </a:cxn>
                    <a:cxn ang="0">
                      <a:pos x="connsiteX1" y="connsiteY1"/>
                    </a:cxn>
                    <a:cxn ang="0">
                      <a:pos x="connsiteX2" y="connsiteY2"/>
                    </a:cxn>
                    <a:cxn ang="0">
                      <a:pos x="connsiteX3" y="connsiteY3"/>
                    </a:cxn>
                  </a:cxnLst>
                  <a:rect l="l" t="t" r="r" b="b"/>
                  <a:pathLst>
                    <a:path w="99182" h="99182">
                      <a:moveTo>
                        <a:pt x="0" y="0"/>
                      </a:moveTo>
                      <a:lnTo>
                        <a:pt x="99182" y="0"/>
                      </a:lnTo>
                      <a:lnTo>
                        <a:pt x="99182" y="99182"/>
                      </a:lnTo>
                      <a:lnTo>
                        <a:pt x="0" y="99182"/>
                      </a:lnTo>
                      <a:close/>
                    </a:path>
                  </a:pathLst>
                </a:custGeom>
                <a:solidFill>
                  <a:srgbClr val="FFFFFF"/>
                </a:solidFill>
                <a:ln w="8492" cap="flat">
                  <a:noFill/>
                  <a:prstDash val="solid"/>
                  <a:miter/>
                </a:ln>
              </p:spPr>
              <p:txBody>
                <a:bodyPr rtlCol="0" anchor="ctr"/>
                <a:p>
                  <a:endParaRPr lang="zh-CN" altLang="en-US"/>
                </a:p>
              </p:txBody>
            </p:sp>
            <p:sp>
              <p:nvSpPr>
                <p:cNvPr id="783" name="任意多边形: 形状 782"/>
                <p:cNvSpPr/>
                <p:nvPr/>
              </p:nvSpPr>
              <p:spPr>
                <a:xfrm>
                  <a:off x="4538041" y="4348133"/>
                  <a:ext cx="85001" cy="99182"/>
                </a:xfrm>
                <a:custGeom>
                  <a:avLst/>
                  <a:gdLst>
                    <a:gd name="connsiteX0" fmla="*/ 0 w 85001"/>
                    <a:gd name="connsiteY0" fmla="*/ 0 h 99182"/>
                    <a:gd name="connsiteX1" fmla="*/ 85001 w 85001"/>
                    <a:gd name="connsiteY1" fmla="*/ 0 h 99182"/>
                    <a:gd name="connsiteX2" fmla="*/ 85001 w 85001"/>
                    <a:gd name="connsiteY2" fmla="*/ 99182 h 99182"/>
                    <a:gd name="connsiteX3" fmla="*/ 0 w 85001"/>
                    <a:gd name="connsiteY3" fmla="*/ 99182 h 99182"/>
                  </a:gdLst>
                  <a:ahLst/>
                  <a:cxnLst>
                    <a:cxn ang="0">
                      <a:pos x="connsiteX0" y="connsiteY0"/>
                    </a:cxn>
                    <a:cxn ang="0">
                      <a:pos x="connsiteX1" y="connsiteY1"/>
                    </a:cxn>
                    <a:cxn ang="0">
                      <a:pos x="connsiteX2" y="connsiteY2"/>
                    </a:cxn>
                    <a:cxn ang="0">
                      <a:pos x="connsiteX3" y="connsiteY3"/>
                    </a:cxn>
                  </a:cxnLst>
                  <a:rect l="l" t="t" r="r" b="b"/>
                  <a:pathLst>
                    <a:path w="85001" h="99182">
                      <a:moveTo>
                        <a:pt x="0" y="0"/>
                      </a:moveTo>
                      <a:lnTo>
                        <a:pt x="85001" y="0"/>
                      </a:lnTo>
                      <a:lnTo>
                        <a:pt x="85001" y="99182"/>
                      </a:lnTo>
                      <a:lnTo>
                        <a:pt x="0" y="99182"/>
                      </a:lnTo>
                      <a:close/>
                    </a:path>
                  </a:pathLst>
                </a:custGeom>
                <a:solidFill>
                  <a:srgbClr val="FFFFFF"/>
                </a:solidFill>
                <a:ln w="8492" cap="flat">
                  <a:noFill/>
                  <a:prstDash val="solid"/>
                  <a:miter/>
                </a:ln>
              </p:spPr>
              <p:txBody>
                <a:bodyPr rtlCol="0" anchor="ctr"/>
                <a:p>
                  <a:endParaRPr lang="zh-CN" altLang="en-US"/>
                </a:p>
              </p:txBody>
            </p:sp>
            <p:sp>
              <p:nvSpPr>
                <p:cNvPr id="784" name="任意多边形: 形状 783"/>
                <p:cNvSpPr/>
                <p:nvPr/>
              </p:nvSpPr>
              <p:spPr>
                <a:xfrm>
                  <a:off x="4749058" y="4347878"/>
                  <a:ext cx="60969" cy="99606"/>
                </a:xfrm>
                <a:custGeom>
                  <a:avLst/>
                  <a:gdLst>
                    <a:gd name="connsiteX0" fmla="*/ 0 w 60969"/>
                    <a:gd name="connsiteY0" fmla="*/ 0 h 99606"/>
                    <a:gd name="connsiteX1" fmla="*/ 60970 w 60969"/>
                    <a:gd name="connsiteY1" fmla="*/ 0 h 99606"/>
                    <a:gd name="connsiteX2" fmla="*/ 60970 w 60969"/>
                    <a:gd name="connsiteY2" fmla="*/ 99607 h 99606"/>
                    <a:gd name="connsiteX3" fmla="*/ 0 w 60969"/>
                    <a:gd name="connsiteY3" fmla="*/ 99607 h 99606"/>
                  </a:gdLst>
                  <a:ahLst/>
                  <a:cxnLst>
                    <a:cxn ang="0">
                      <a:pos x="connsiteX0" y="connsiteY0"/>
                    </a:cxn>
                    <a:cxn ang="0">
                      <a:pos x="connsiteX1" y="connsiteY1"/>
                    </a:cxn>
                    <a:cxn ang="0">
                      <a:pos x="connsiteX2" y="connsiteY2"/>
                    </a:cxn>
                    <a:cxn ang="0">
                      <a:pos x="connsiteX3" y="connsiteY3"/>
                    </a:cxn>
                  </a:cxnLst>
                  <a:rect l="l" t="t" r="r" b="b"/>
                  <a:pathLst>
                    <a:path w="60969" h="99606">
                      <a:moveTo>
                        <a:pt x="0" y="0"/>
                      </a:moveTo>
                      <a:lnTo>
                        <a:pt x="60970" y="0"/>
                      </a:lnTo>
                      <a:lnTo>
                        <a:pt x="60970" y="99607"/>
                      </a:lnTo>
                      <a:lnTo>
                        <a:pt x="0" y="99607"/>
                      </a:lnTo>
                      <a:close/>
                    </a:path>
                  </a:pathLst>
                </a:custGeom>
                <a:solidFill>
                  <a:srgbClr val="FFFFFF"/>
                </a:solidFill>
                <a:ln w="8492" cap="flat">
                  <a:noFill/>
                  <a:prstDash val="solid"/>
                  <a:miter/>
                </a:ln>
              </p:spPr>
              <p:txBody>
                <a:bodyPr rtlCol="0" anchor="ctr"/>
                <a:p>
                  <a:endParaRPr lang="zh-CN" altLang="en-US"/>
                </a:p>
              </p:txBody>
            </p:sp>
            <p:sp>
              <p:nvSpPr>
                <p:cNvPr id="785" name="任意多边形: 形状 784"/>
                <p:cNvSpPr/>
                <p:nvPr/>
              </p:nvSpPr>
              <p:spPr>
                <a:xfrm>
                  <a:off x="4816821" y="4347963"/>
                  <a:ext cx="89077" cy="99606"/>
                </a:xfrm>
                <a:custGeom>
                  <a:avLst/>
                  <a:gdLst>
                    <a:gd name="connsiteX0" fmla="*/ 0 w 89077"/>
                    <a:gd name="connsiteY0" fmla="*/ 0 h 99606"/>
                    <a:gd name="connsiteX1" fmla="*/ 89077 w 89077"/>
                    <a:gd name="connsiteY1" fmla="*/ 0 h 99606"/>
                    <a:gd name="connsiteX2" fmla="*/ 89077 w 89077"/>
                    <a:gd name="connsiteY2" fmla="*/ 99607 h 99606"/>
                    <a:gd name="connsiteX3" fmla="*/ 0 w 89077"/>
                    <a:gd name="connsiteY3" fmla="*/ 99607 h 99606"/>
                  </a:gdLst>
                  <a:ahLst/>
                  <a:cxnLst>
                    <a:cxn ang="0">
                      <a:pos x="connsiteX0" y="connsiteY0"/>
                    </a:cxn>
                    <a:cxn ang="0">
                      <a:pos x="connsiteX1" y="connsiteY1"/>
                    </a:cxn>
                    <a:cxn ang="0">
                      <a:pos x="connsiteX2" y="connsiteY2"/>
                    </a:cxn>
                    <a:cxn ang="0">
                      <a:pos x="connsiteX3" y="connsiteY3"/>
                    </a:cxn>
                  </a:cxnLst>
                  <a:rect l="l" t="t" r="r" b="b"/>
                  <a:pathLst>
                    <a:path w="89077" h="99606">
                      <a:moveTo>
                        <a:pt x="0" y="0"/>
                      </a:moveTo>
                      <a:lnTo>
                        <a:pt x="89077" y="0"/>
                      </a:lnTo>
                      <a:lnTo>
                        <a:pt x="89077" y="99607"/>
                      </a:lnTo>
                      <a:lnTo>
                        <a:pt x="0" y="99607"/>
                      </a:lnTo>
                      <a:close/>
                    </a:path>
                  </a:pathLst>
                </a:custGeom>
                <a:solidFill>
                  <a:srgbClr val="FFFFFF"/>
                </a:solidFill>
                <a:ln w="8492" cap="flat">
                  <a:noFill/>
                  <a:prstDash val="solid"/>
                  <a:miter/>
                </a:ln>
              </p:spPr>
              <p:txBody>
                <a:bodyPr rtlCol="0" anchor="ctr"/>
                <a:p>
                  <a:endParaRPr lang="zh-CN" altLang="en-US"/>
                </a:p>
              </p:txBody>
            </p:sp>
            <p:sp>
              <p:nvSpPr>
                <p:cNvPr id="786" name="任意多边形: 形状 785"/>
                <p:cNvSpPr/>
                <p:nvPr/>
              </p:nvSpPr>
              <p:spPr>
                <a:xfrm>
                  <a:off x="4050367" y="4347879"/>
                  <a:ext cx="155226" cy="99691"/>
                </a:xfrm>
                <a:custGeom>
                  <a:avLst/>
                  <a:gdLst>
                    <a:gd name="connsiteX0" fmla="*/ 105636 w 155226"/>
                    <a:gd name="connsiteY0" fmla="*/ 255 h 99691"/>
                    <a:gd name="connsiteX1" fmla="*/ 68018 w 155226"/>
                    <a:gd name="connsiteY1" fmla="*/ 17832 h 99691"/>
                    <a:gd name="connsiteX2" fmla="*/ 38637 w 155226"/>
                    <a:gd name="connsiteY2" fmla="*/ 0 h 99691"/>
                    <a:gd name="connsiteX3" fmla="*/ 0 w 155226"/>
                    <a:gd name="connsiteY3" fmla="*/ 49846 h 99691"/>
                    <a:gd name="connsiteX4" fmla="*/ 38637 w 155226"/>
                    <a:gd name="connsiteY4" fmla="*/ 99692 h 99691"/>
                    <a:gd name="connsiteX5" fmla="*/ 68018 w 155226"/>
                    <a:gd name="connsiteY5" fmla="*/ 81859 h 99691"/>
                    <a:gd name="connsiteX6" fmla="*/ 105636 w 155226"/>
                    <a:gd name="connsiteY6" fmla="*/ 99437 h 99691"/>
                    <a:gd name="connsiteX7" fmla="*/ 155227 w 155226"/>
                    <a:gd name="connsiteY7" fmla="*/ 49846 h 99691"/>
                    <a:gd name="connsiteX8" fmla="*/ 105636 w 155226"/>
                    <a:gd name="connsiteY8" fmla="*/ 255 h 9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6" h="99691">
                      <a:moveTo>
                        <a:pt x="105636" y="255"/>
                      </a:moveTo>
                      <a:cubicBezTo>
                        <a:pt x="90521" y="255"/>
                        <a:pt x="77104" y="7133"/>
                        <a:pt x="68018" y="17832"/>
                      </a:cubicBezTo>
                      <a:cubicBezTo>
                        <a:pt x="60885" y="7048"/>
                        <a:pt x="50440" y="0"/>
                        <a:pt x="38637" y="0"/>
                      </a:cubicBezTo>
                      <a:cubicBezTo>
                        <a:pt x="17323" y="0"/>
                        <a:pt x="0" y="22333"/>
                        <a:pt x="0" y="49846"/>
                      </a:cubicBezTo>
                      <a:cubicBezTo>
                        <a:pt x="0" y="77359"/>
                        <a:pt x="17323" y="99692"/>
                        <a:pt x="38637" y="99692"/>
                      </a:cubicBezTo>
                      <a:cubicBezTo>
                        <a:pt x="50440" y="99692"/>
                        <a:pt x="60970" y="92729"/>
                        <a:pt x="68018" y="81859"/>
                      </a:cubicBezTo>
                      <a:cubicBezTo>
                        <a:pt x="77104" y="92559"/>
                        <a:pt x="90521" y="99437"/>
                        <a:pt x="105636" y="99437"/>
                      </a:cubicBezTo>
                      <a:cubicBezTo>
                        <a:pt x="133064" y="99437"/>
                        <a:pt x="155227" y="77274"/>
                        <a:pt x="155227" y="49846"/>
                      </a:cubicBezTo>
                      <a:cubicBezTo>
                        <a:pt x="155227" y="22503"/>
                        <a:pt x="132979" y="255"/>
                        <a:pt x="105636" y="255"/>
                      </a:cubicBezTo>
                      <a:close/>
                    </a:path>
                  </a:pathLst>
                </a:custGeom>
                <a:solidFill>
                  <a:srgbClr val="FFFFFF"/>
                </a:solidFill>
                <a:ln w="8492" cap="flat">
                  <a:noFill/>
                  <a:prstDash val="solid"/>
                  <a:miter/>
                </a:ln>
              </p:spPr>
              <p:txBody>
                <a:bodyPr rtlCol="0" anchor="ctr"/>
                <a:p>
                  <a:endParaRPr lang="zh-CN" altLang="en-US"/>
                </a:p>
              </p:txBody>
            </p:sp>
            <p:sp>
              <p:nvSpPr>
                <p:cNvPr id="787" name="任意多边形: 形状 786"/>
                <p:cNvSpPr/>
                <p:nvPr/>
              </p:nvSpPr>
              <p:spPr>
                <a:xfrm>
                  <a:off x="4314372" y="4348133"/>
                  <a:ext cx="99182" cy="99182"/>
                </a:xfrm>
                <a:custGeom>
                  <a:avLst/>
                  <a:gdLst>
                    <a:gd name="connsiteX0" fmla="*/ 99182 w 99182"/>
                    <a:gd name="connsiteY0" fmla="*/ 49591 h 99182"/>
                    <a:gd name="connsiteX1" fmla="*/ 49591 w 99182"/>
                    <a:gd name="connsiteY1" fmla="*/ 99182 h 99182"/>
                    <a:gd name="connsiteX2" fmla="*/ 0 w 99182"/>
                    <a:gd name="connsiteY2" fmla="*/ 49591 h 99182"/>
                    <a:gd name="connsiteX3" fmla="*/ 49591 w 99182"/>
                    <a:gd name="connsiteY3" fmla="*/ 0 h 99182"/>
                    <a:gd name="connsiteX4" fmla="*/ 99182 w 99182"/>
                    <a:gd name="connsiteY4" fmla="*/ 49591 h 9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82" h="99182">
                      <a:moveTo>
                        <a:pt x="99182" y="49591"/>
                      </a:moveTo>
                      <a:cubicBezTo>
                        <a:pt x="99182" y="76980"/>
                        <a:pt x="76980" y="99182"/>
                        <a:pt x="49591" y="99182"/>
                      </a:cubicBezTo>
                      <a:cubicBezTo>
                        <a:pt x="22203" y="99182"/>
                        <a:pt x="0" y="76980"/>
                        <a:pt x="0" y="49591"/>
                      </a:cubicBezTo>
                      <a:cubicBezTo>
                        <a:pt x="0" y="22203"/>
                        <a:pt x="22203" y="0"/>
                        <a:pt x="49591" y="0"/>
                      </a:cubicBezTo>
                      <a:cubicBezTo>
                        <a:pt x="76980" y="0"/>
                        <a:pt x="99182" y="22203"/>
                        <a:pt x="99182" y="49591"/>
                      </a:cubicBezTo>
                      <a:close/>
                    </a:path>
                  </a:pathLst>
                </a:custGeom>
                <a:solidFill>
                  <a:srgbClr val="FFFFFF"/>
                </a:solidFill>
                <a:ln w="8492" cap="flat">
                  <a:noFill/>
                  <a:prstDash val="solid"/>
                  <a:miter/>
                </a:ln>
              </p:spPr>
              <p:txBody>
                <a:bodyPr rtlCol="0" anchor="ctr"/>
                <a:p>
                  <a:endParaRPr lang="zh-CN" altLang="en-US"/>
                </a:p>
              </p:txBody>
            </p:sp>
            <p:sp>
              <p:nvSpPr>
                <p:cNvPr id="788" name="任意多边形: 形状 787"/>
                <p:cNvSpPr/>
                <p:nvPr/>
              </p:nvSpPr>
              <p:spPr>
                <a:xfrm>
                  <a:off x="4658367" y="4347878"/>
                  <a:ext cx="77273" cy="99691"/>
                </a:xfrm>
                <a:custGeom>
                  <a:avLst/>
                  <a:gdLst>
                    <a:gd name="connsiteX0" fmla="*/ 77274 w 77273"/>
                    <a:gd name="connsiteY0" fmla="*/ 49846 h 99691"/>
                    <a:gd name="connsiteX1" fmla="*/ 38637 w 77273"/>
                    <a:gd name="connsiteY1" fmla="*/ 99692 h 99691"/>
                    <a:gd name="connsiteX2" fmla="*/ 0 w 77273"/>
                    <a:gd name="connsiteY2" fmla="*/ 49846 h 99691"/>
                    <a:gd name="connsiteX3" fmla="*/ 38637 w 77273"/>
                    <a:gd name="connsiteY3" fmla="*/ 0 h 99691"/>
                    <a:gd name="connsiteX4" fmla="*/ 77274 w 77273"/>
                    <a:gd name="connsiteY4" fmla="*/ 49846 h 99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3" h="99691">
                      <a:moveTo>
                        <a:pt x="77274" y="49846"/>
                      </a:moveTo>
                      <a:cubicBezTo>
                        <a:pt x="77274" y="77375"/>
                        <a:pt x="59975" y="99692"/>
                        <a:pt x="38637" y="99692"/>
                      </a:cubicBezTo>
                      <a:cubicBezTo>
                        <a:pt x="17298" y="99692"/>
                        <a:pt x="0" y="77375"/>
                        <a:pt x="0" y="49846"/>
                      </a:cubicBezTo>
                      <a:cubicBezTo>
                        <a:pt x="0" y="22317"/>
                        <a:pt x="17298" y="0"/>
                        <a:pt x="38637" y="0"/>
                      </a:cubicBezTo>
                      <a:cubicBezTo>
                        <a:pt x="59975" y="0"/>
                        <a:pt x="77274" y="22317"/>
                        <a:pt x="77274" y="49846"/>
                      </a:cubicBezTo>
                      <a:close/>
                    </a:path>
                  </a:pathLst>
                </a:custGeom>
                <a:solidFill>
                  <a:srgbClr val="FFFFFF"/>
                </a:solidFill>
                <a:ln w="8492" cap="flat">
                  <a:noFill/>
                  <a:prstDash val="solid"/>
                  <a:miter/>
                </a:ln>
              </p:spPr>
              <p:txBody>
                <a:bodyPr rtlCol="0" anchor="ctr"/>
                <a:p>
                  <a:endParaRPr lang="zh-CN" altLang="en-US"/>
                </a:p>
              </p:txBody>
            </p:sp>
            <p:sp>
              <p:nvSpPr>
                <p:cNvPr id="789" name="任意多边形: 形状 788"/>
                <p:cNvSpPr/>
                <p:nvPr/>
              </p:nvSpPr>
              <p:spPr>
                <a:xfrm>
                  <a:off x="4912946" y="4347878"/>
                  <a:ext cx="77273" cy="99691"/>
                </a:xfrm>
                <a:custGeom>
                  <a:avLst/>
                  <a:gdLst>
                    <a:gd name="connsiteX0" fmla="*/ 77274 w 77273"/>
                    <a:gd name="connsiteY0" fmla="*/ 49846 h 99691"/>
                    <a:gd name="connsiteX1" fmla="*/ 38637 w 77273"/>
                    <a:gd name="connsiteY1" fmla="*/ 99692 h 99691"/>
                    <a:gd name="connsiteX2" fmla="*/ 0 w 77273"/>
                    <a:gd name="connsiteY2" fmla="*/ 49846 h 99691"/>
                    <a:gd name="connsiteX3" fmla="*/ 38637 w 77273"/>
                    <a:gd name="connsiteY3" fmla="*/ 0 h 99691"/>
                    <a:gd name="connsiteX4" fmla="*/ 77274 w 77273"/>
                    <a:gd name="connsiteY4" fmla="*/ 49846 h 99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3" h="99691">
                      <a:moveTo>
                        <a:pt x="77274" y="49846"/>
                      </a:moveTo>
                      <a:cubicBezTo>
                        <a:pt x="77274" y="77375"/>
                        <a:pt x="59975" y="99692"/>
                        <a:pt x="38637" y="99692"/>
                      </a:cubicBezTo>
                      <a:cubicBezTo>
                        <a:pt x="17298" y="99692"/>
                        <a:pt x="0" y="77375"/>
                        <a:pt x="0" y="49846"/>
                      </a:cubicBezTo>
                      <a:cubicBezTo>
                        <a:pt x="0" y="22317"/>
                        <a:pt x="17298" y="0"/>
                        <a:pt x="38637" y="0"/>
                      </a:cubicBezTo>
                      <a:cubicBezTo>
                        <a:pt x="59975" y="0"/>
                        <a:pt x="77274" y="22317"/>
                        <a:pt x="77274" y="49846"/>
                      </a:cubicBezTo>
                      <a:close/>
                    </a:path>
                  </a:pathLst>
                </a:custGeom>
                <a:solidFill>
                  <a:srgbClr val="FFFFFF"/>
                </a:solidFill>
                <a:ln w="8492" cap="flat">
                  <a:noFill/>
                  <a:prstDash val="solid"/>
                  <a:miter/>
                </a:ln>
              </p:spPr>
              <p:txBody>
                <a:bodyPr rtlCol="0" anchor="ctr"/>
                <a:p>
                  <a:endParaRPr lang="zh-CN" altLang="en-US"/>
                </a:p>
              </p:txBody>
            </p:sp>
            <p:sp>
              <p:nvSpPr>
                <p:cNvPr id="790" name="任意多边形: 形状 789"/>
                <p:cNvSpPr/>
                <p:nvPr/>
              </p:nvSpPr>
              <p:spPr>
                <a:xfrm>
                  <a:off x="4997438" y="4347878"/>
                  <a:ext cx="77273" cy="99691"/>
                </a:xfrm>
                <a:custGeom>
                  <a:avLst/>
                  <a:gdLst>
                    <a:gd name="connsiteX0" fmla="*/ 77274 w 77273"/>
                    <a:gd name="connsiteY0" fmla="*/ 49846 h 99691"/>
                    <a:gd name="connsiteX1" fmla="*/ 38637 w 77273"/>
                    <a:gd name="connsiteY1" fmla="*/ 99692 h 99691"/>
                    <a:gd name="connsiteX2" fmla="*/ 0 w 77273"/>
                    <a:gd name="connsiteY2" fmla="*/ 49846 h 99691"/>
                    <a:gd name="connsiteX3" fmla="*/ 38637 w 77273"/>
                    <a:gd name="connsiteY3" fmla="*/ 0 h 99691"/>
                    <a:gd name="connsiteX4" fmla="*/ 77274 w 77273"/>
                    <a:gd name="connsiteY4" fmla="*/ 49846 h 99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3" h="99691">
                      <a:moveTo>
                        <a:pt x="77274" y="49846"/>
                      </a:moveTo>
                      <a:cubicBezTo>
                        <a:pt x="77274" y="77375"/>
                        <a:pt x="59975" y="99692"/>
                        <a:pt x="38637" y="99692"/>
                      </a:cubicBezTo>
                      <a:cubicBezTo>
                        <a:pt x="17298" y="99692"/>
                        <a:pt x="0" y="77375"/>
                        <a:pt x="0" y="49846"/>
                      </a:cubicBezTo>
                      <a:cubicBezTo>
                        <a:pt x="0" y="22317"/>
                        <a:pt x="17298" y="0"/>
                        <a:pt x="38637" y="0"/>
                      </a:cubicBezTo>
                      <a:cubicBezTo>
                        <a:pt x="59975" y="0"/>
                        <a:pt x="77274" y="22317"/>
                        <a:pt x="77274" y="49846"/>
                      </a:cubicBezTo>
                      <a:close/>
                    </a:path>
                  </a:pathLst>
                </a:custGeom>
                <a:solidFill>
                  <a:srgbClr val="FFFFFF"/>
                </a:solidFill>
                <a:ln w="8492" cap="flat">
                  <a:noFill/>
                  <a:prstDash val="solid"/>
                  <a:miter/>
                </a:ln>
              </p:spPr>
              <p:txBody>
                <a:bodyPr rtlCol="0" anchor="ctr"/>
                <a:p>
                  <a:endParaRPr lang="zh-CN" altLang="en-US"/>
                </a:p>
              </p:txBody>
            </p:sp>
          </p:grpSp>
        </p:grpSp>
        <p:grpSp>
          <p:nvGrpSpPr>
            <p:cNvPr id="791" name="图形 738"/>
            <p:cNvGrpSpPr/>
            <p:nvPr/>
          </p:nvGrpSpPr>
          <p:grpSpPr>
            <a:xfrm rot="0">
              <a:off x="5649" y="6196"/>
              <a:ext cx="2347" cy="287"/>
              <a:chOff x="3586845" y="3934676"/>
              <a:chExt cx="1490348" cy="182423"/>
            </a:xfrm>
          </p:grpSpPr>
          <p:sp>
            <p:nvSpPr>
              <p:cNvPr id="792" name="任意多边形: 形状 791"/>
              <p:cNvSpPr/>
              <p:nvPr/>
            </p:nvSpPr>
            <p:spPr>
              <a:xfrm>
                <a:off x="4982449" y="3978695"/>
                <a:ext cx="94745" cy="92461"/>
              </a:xfrm>
              <a:custGeom>
                <a:avLst/>
                <a:gdLst>
                  <a:gd name="connsiteX0" fmla="*/ 53032 w 94745"/>
                  <a:gd name="connsiteY0" fmla="*/ 138 h 92461"/>
                  <a:gd name="connsiteX1" fmla="*/ 56598 w 94745"/>
                  <a:gd name="connsiteY1" fmla="*/ 1921 h 92461"/>
                  <a:gd name="connsiteX2" fmla="*/ 57278 w 94745"/>
                  <a:gd name="connsiteY2" fmla="*/ 2855 h 92461"/>
                  <a:gd name="connsiteX3" fmla="*/ 58636 w 94745"/>
                  <a:gd name="connsiteY3" fmla="*/ 10413 h 92461"/>
                  <a:gd name="connsiteX4" fmla="*/ 61948 w 94745"/>
                  <a:gd name="connsiteY4" fmla="*/ 13894 h 92461"/>
                  <a:gd name="connsiteX5" fmla="*/ 59655 w 94745"/>
                  <a:gd name="connsiteY5" fmla="*/ 15932 h 92461"/>
                  <a:gd name="connsiteX6" fmla="*/ 62033 w 94745"/>
                  <a:gd name="connsiteY6" fmla="*/ 29264 h 92461"/>
                  <a:gd name="connsiteX7" fmla="*/ 65854 w 94745"/>
                  <a:gd name="connsiteY7" fmla="*/ 32915 h 92461"/>
                  <a:gd name="connsiteX8" fmla="*/ 63052 w 94745"/>
                  <a:gd name="connsiteY8" fmla="*/ 35123 h 92461"/>
                  <a:gd name="connsiteX9" fmla="*/ 64411 w 94745"/>
                  <a:gd name="connsiteY9" fmla="*/ 42935 h 92461"/>
                  <a:gd name="connsiteX10" fmla="*/ 80460 w 94745"/>
                  <a:gd name="connsiteY10" fmla="*/ 45228 h 92461"/>
                  <a:gd name="connsiteX11" fmla="*/ 92943 w 94745"/>
                  <a:gd name="connsiteY11" fmla="*/ 50578 h 92461"/>
                  <a:gd name="connsiteX12" fmla="*/ 93537 w 94745"/>
                  <a:gd name="connsiteY12" fmla="*/ 51087 h 92461"/>
                  <a:gd name="connsiteX13" fmla="*/ 92688 w 94745"/>
                  <a:gd name="connsiteY13" fmla="*/ 56607 h 92461"/>
                  <a:gd name="connsiteX14" fmla="*/ 91924 w 94745"/>
                  <a:gd name="connsiteY14" fmla="*/ 56862 h 92461"/>
                  <a:gd name="connsiteX15" fmla="*/ 78337 w 94745"/>
                  <a:gd name="connsiteY15" fmla="*/ 57966 h 92461"/>
                  <a:gd name="connsiteX16" fmla="*/ 62373 w 94745"/>
                  <a:gd name="connsiteY16" fmla="*/ 55079 h 92461"/>
                  <a:gd name="connsiteX17" fmla="*/ 58551 w 94745"/>
                  <a:gd name="connsiteY17" fmla="*/ 62211 h 92461"/>
                  <a:gd name="connsiteX18" fmla="*/ 60505 w 94745"/>
                  <a:gd name="connsiteY18" fmla="*/ 65184 h 92461"/>
                  <a:gd name="connsiteX19" fmla="*/ 55749 w 94745"/>
                  <a:gd name="connsiteY19" fmla="*/ 67476 h 92461"/>
                  <a:gd name="connsiteX20" fmla="*/ 49296 w 94745"/>
                  <a:gd name="connsiteY20" fmla="*/ 79365 h 92461"/>
                  <a:gd name="connsiteX21" fmla="*/ 50824 w 94745"/>
                  <a:gd name="connsiteY21" fmla="*/ 82082 h 92461"/>
                  <a:gd name="connsiteX22" fmla="*/ 46578 w 94745"/>
                  <a:gd name="connsiteY22" fmla="*/ 84375 h 92461"/>
                  <a:gd name="connsiteX23" fmla="*/ 43012 w 94745"/>
                  <a:gd name="connsiteY23" fmla="*/ 91083 h 92461"/>
                  <a:gd name="connsiteX24" fmla="*/ 42078 w 94745"/>
                  <a:gd name="connsiteY24" fmla="*/ 91762 h 92461"/>
                  <a:gd name="connsiteX25" fmla="*/ 38087 w 94745"/>
                  <a:gd name="connsiteY25" fmla="*/ 92442 h 92461"/>
                  <a:gd name="connsiteX26" fmla="*/ 36643 w 94745"/>
                  <a:gd name="connsiteY26" fmla="*/ 90828 h 92461"/>
                  <a:gd name="connsiteX27" fmla="*/ 48362 w 94745"/>
                  <a:gd name="connsiteY27" fmla="*/ 52701 h 92461"/>
                  <a:gd name="connsiteX28" fmla="*/ 13376 w 94745"/>
                  <a:gd name="connsiteY28" fmla="*/ 46502 h 92461"/>
                  <a:gd name="connsiteX29" fmla="*/ 11678 w 94745"/>
                  <a:gd name="connsiteY29" fmla="*/ 47096 h 92461"/>
                  <a:gd name="connsiteX30" fmla="*/ 2337 w 94745"/>
                  <a:gd name="connsiteY30" fmla="*/ 57371 h 92461"/>
                  <a:gd name="connsiteX31" fmla="*/ 1488 w 94745"/>
                  <a:gd name="connsiteY31" fmla="*/ 57796 h 92461"/>
                  <a:gd name="connsiteX32" fmla="*/ 723 w 94745"/>
                  <a:gd name="connsiteY32" fmla="*/ 57711 h 92461"/>
                  <a:gd name="connsiteX33" fmla="*/ 44 w 94745"/>
                  <a:gd name="connsiteY33" fmla="*/ 56692 h 92461"/>
                  <a:gd name="connsiteX34" fmla="*/ 4290 w 94745"/>
                  <a:gd name="connsiteY34" fmla="*/ 41747 h 92461"/>
                  <a:gd name="connsiteX35" fmla="*/ 2677 w 94745"/>
                  <a:gd name="connsiteY35" fmla="*/ 39454 h 92461"/>
                  <a:gd name="connsiteX36" fmla="*/ 4884 w 94745"/>
                  <a:gd name="connsiteY36" fmla="*/ 37756 h 92461"/>
                  <a:gd name="connsiteX37" fmla="*/ 5564 w 94745"/>
                  <a:gd name="connsiteY37" fmla="*/ 22301 h 92461"/>
                  <a:gd name="connsiteX38" fmla="*/ 6498 w 94745"/>
                  <a:gd name="connsiteY38" fmla="*/ 21537 h 92461"/>
                  <a:gd name="connsiteX39" fmla="*/ 7262 w 94745"/>
                  <a:gd name="connsiteY39" fmla="*/ 21622 h 92461"/>
                  <a:gd name="connsiteX40" fmla="*/ 7941 w 94745"/>
                  <a:gd name="connsiteY40" fmla="*/ 22301 h 92461"/>
                  <a:gd name="connsiteX41" fmla="*/ 13546 w 94745"/>
                  <a:gd name="connsiteY41" fmla="*/ 35038 h 92461"/>
                  <a:gd name="connsiteX42" fmla="*/ 14989 w 94745"/>
                  <a:gd name="connsiteY42" fmla="*/ 36142 h 92461"/>
                  <a:gd name="connsiteX43" fmla="*/ 50145 w 94745"/>
                  <a:gd name="connsiteY43" fmla="*/ 41152 h 92461"/>
                  <a:gd name="connsiteX44" fmla="*/ 50994 w 94745"/>
                  <a:gd name="connsiteY44" fmla="*/ 1411 h 92461"/>
                  <a:gd name="connsiteX45" fmla="*/ 53032 w 94745"/>
                  <a:gd name="connsiteY45" fmla="*/ 138 h 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45" h="92461">
                    <a:moveTo>
                      <a:pt x="53032" y="138"/>
                    </a:moveTo>
                    <a:lnTo>
                      <a:pt x="56598" y="1921"/>
                    </a:lnTo>
                    <a:cubicBezTo>
                      <a:pt x="56938" y="2091"/>
                      <a:pt x="57193" y="2430"/>
                      <a:pt x="57278" y="2855"/>
                    </a:cubicBezTo>
                    <a:lnTo>
                      <a:pt x="58636" y="10413"/>
                    </a:lnTo>
                    <a:cubicBezTo>
                      <a:pt x="60759" y="11092"/>
                      <a:pt x="62118" y="12536"/>
                      <a:pt x="61948" y="13894"/>
                    </a:cubicBezTo>
                    <a:cubicBezTo>
                      <a:pt x="61778" y="14828"/>
                      <a:pt x="60929" y="15593"/>
                      <a:pt x="59655" y="15932"/>
                    </a:cubicBezTo>
                    <a:lnTo>
                      <a:pt x="62033" y="29264"/>
                    </a:lnTo>
                    <a:cubicBezTo>
                      <a:pt x="64411" y="29858"/>
                      <a:pt x="66109" y="31387"/>
                      <a:pt x="65854" y="32915"/>
                    </a:cubicBezTo>
                    <a:cubicBezTo>
                      <a:pt x="65685" y="34019"/>
                      <a:pt x="64581" y="34784"/>
                      <a:pt x="63052" y="35123"/>
                    </a:cubicBezTo>
                    <a:lnTo>
                      <a:pt x="64411" y="42935"/>
                    </a:lnTo>
                    <a:lnTo>
                      <a:pt x="80460" y="45228"/>
                    </a:lnTo>
                    <a:cubicBezTo>
                      <a:pt x="85045" y="45908"/>
                      <a:pt x="89461" y="47776"/>
                      <a:pt x="92943" y="50578"/>
                    </a:cubicBezTo>
                    <a:lnTo>
                      <a:pt x="93537" y="51087"/>
                    </a:lnTo>
                    <a:cubicBezTo>
                      <a:pt x="95490" y="52616"/>
                      <a:pt x="94981" y="55758"/>
                      <a:pt x="92688" y="56607"/>
                    </a:cubicBezTo>
                    <a:lnTo>
                      <a:pt x="91924" y="56862"/>
                    </a:lnTo>
                    <a:cubicBezTo>
                      <a:pt x="87678" y="58390"/>
                      <a:pt x="82923" y="58815"/>
                      <a:pt x="78337" y="57966"/>
                    </a:cubicBezTo>
                    <a:lnTo>
                      <a:pt x="62373" y="55079"/>
                    </a:lnTo>
                    <a:lnTo>
                      <a:pt x="58551" y="62211"/>
                    </a:lnTo>
                    <a:cubicBezTo>
                      <a:pt x="59910" y="62976"/>
                      <a:pt x="60674" y="64080"/>
                      <a:pt x="60505" y="65184"/>
                    </a:cubicBezTo>
                    <a:cubicBezTo>
                      <a:pt x="60250" y="66712"/>
                      <a:pt x="58212" y="67646"/>
                      <a:pt x="55749" y="67476"/>
                    </a:cubicBezTo>
                    <a:lnTo>
                      <a:pt x="49296" y="79365"/>
                    </a:lnTo>
                    <a:cubicBezTo>
                      <a:pt x="50400" y="80129"/>
                      <a:pt x="50994" y="81063"/>
                      <a:pt x="50824" y="82082"/>
                    </a:cubicBezTo>
                    <a:cubicBezTo>
                      <a:pt x="50569" y="83526"/>
                      <a:pt x="48786" y="84459"/>
                      <a:pt x="46578" y="84375"/>
                    </a:cubicBezTo>
                    <a:lnTo>
                      <a:pt x="43012" y="91083"/>
                    </a:lnTo>
                    <a:cubicBezTo>
                      <a:pt x="42842" y="91423"/>
                      <a:pt x="42502" y="91677"/>
                      <a:pt x="42078" y="91762"/>
                    </a:cubicBezTo>
                    <a:lnTo>
                      <a:pt x="38087" y="92442"/>
                    </a:lnTo>
                    <a:cubicBezTo>
                      <a:pt x="37153" y="92612"/>
                      <a:pt x="36388" y="91677"/>
                      <a:pt x="36643" y="90828"/>
                    </a:cubicBezTo>
                    <a:lnTo>
                      <a:pt x="48362" y="52701"/>
                    </a:lnTo>
                    <a:lnTo>
                      <a:pt x="13376" y="46502"/>
                    </a:lnTo>
                    <a:cubicBezTo>
                      <a:pt x="12782" y="46417"/>
                      <a:pt x="12102" y="46587"/>
                      <a:pt x="11678" y="47096"/>
                    </a:cubicBezTo>
                    <a:lnTo>
                      <a:pt x="2337" y="57371"/>
                    </a:lnTo>
                    <a:cubicBezTo>
                      <a:pt x="2167" y="57626"/>
                      <a:pt x="1827" y="57796"/>
                      <a:pt x="1488" y="57796"/>
                    </a:cubicBezTo>
                    <a:lnTo>
                      <a:pt x="723" y="57711"/>
                    </a:lnTo>
                    <a:cubicBezTo>
                      <a:pt x="214" y="57626"/>
                      <a:pt x="-126" y="57117"/>
                      <a:pt x="44" y="56692"/>
                    </a:cubicBezTo>
                    <a:lnTo>
                      <a:pt x="4290" y="41747"/>
                    </a:lnTo>
                    <a:cubicBezTo>
                      <a:pt x="3186" y="41067"/>
                      <a:pt x="2592" y="40303"/>
                      <a:pt x="2677" y="39454"/>
                    </a:cubicBezTo>
                    <a:cubicBezTo>
                      <a:pt x="2846" y="38605"/>
                      <a:pt x="3696" y="38010"/>
                      <a:pt x="4884" y="37756"/>
                    </a:cubicBezTo>
                    <a:lnTo>
                      <a:pt x="5564" y="22301"/>
                    </a:lnTo>
                    <a:cubicBezTo>
                      <a:pt x="5564" y="21791"/>
                      <a:pt x="6073" y="21452"/>
                      <a:pt x="6498" y="21537"/>
                    </a:cubicBezTo>
                    <a:lnTo>
                      <a:pt x="7262" y="21622"/>
                    </a:lnTo>
                    <a:cubicBezTo>
                      <a:pt x="7602" y="21706"/>
                      <a:pt x="7856" y="21961"/>
                      <a:pt x="7941" y="22301"/>
                    </a:cubicBezTo>
                    <a:lnTo>
                      <a:pt x="13546" y="35038"/>
                    </a:lnTo>
                    <a:cubicBezTo>
                      <a:pt x="13801" y="35633"/>
                      <a:pt x="14395" y="36057"/>
                      <a:pt x="14989" y="36142"/>
                    </a:cubicBezTo>
                    <a:lnTo>
                      <a:pt x="50145" y="41152"/>
                    </a:lnTo>
                    <a:lnTo>
                      <a:pt x="50994" y="1411"/>
                    </a:lnTo>
                    <a:cubicBezTo>
                      <a:pt x="51249" y="308"/>
                      <a:pt x="52183" y="-287"/>
                      <a:pt x="53032" y="138"/>
                    </a:cubicBezTo>
                    <a:close/>
                  </a:path>
                </a:pathLst>
              </a:custGeom>
              <a:solidFill>
                <a:srgbClr val="2D9E47"/>
              </a:solidFill>
              <a:ln w="8492" cap="flat">
                <a:noFill/>
                <a:prstDash val="solid"/>
                <a:miter/>
              </a:ln>
            </p:spPr>
            <p:txBody>
              <a:bodyPr rtlCol="0" anchor="ctr"/>
              <a:p>
                <a:endParaRPr lang="zh-CN" altLang="en-US"/>
              </a:p>
            </p:txBody>
          </p:sp>
          <p:grpSp>
            <p:nvGrpSpPr>
              <p:cNvPr id="793" name="图形 738"/>
              <p:cNvGrpSpPr/>
              <p:nvPr/>
            </p:nvGrpSpPr>
            <p:grpSpPr>
              <a:xfrm>
                <a:off x="3586845" y="3993105"/>
                <a:ext cx="60077" cy="123994"/>
                <a:chOff x="3586845" y="3993105"/>
                <a:chExt cx="60077" cy="123994"/>
              </a:xfrm>
            </p:grpSpPr>
            <p:grpSp>
              <p:nvGrpSpPr>
                <p:cNvPr id="794" name="图形 738"/>
                <p:cNvGrpSpPr/>
                <p:nvPr/>
              </p:nvGrpSpPr>
              <p:grpSpPr>
                <a:xfrm>
                  <a:off x="3586845" y="3993105"/>
                  <a:ext cx="60077" cy="89919"/>
                  <a:chOff x="3586845" y="3993105"/>
                  <a:chExt cx="60077" cy="89919"/>
                </a:xfrm>
              </p:grpSpPr>
              <p:sp>
                <p:nvSpPr>
                  <p:cNvPr id="795" name="任意多边形: 形状 794"/>
                  <p:cNvSpPr/>
                  <p:nvPr/>
                </p:nvSpPr>
                <p:spPr>
                  <a:xfrm>
                    <a:off x="3586845" y="3993105"/>
                    <a:ext cx="60077" cy="89919"/>
                  </a:xfrm>
                  <a:custGeom>
                    <a:avLst/>
                    <a:gdLst>
                      <a:gd name="connsiteX0" fmla="*/ 32147 w 60077"/>
                      <a:gd name="connsiteY0" fmla="*/ 78 h 89919"/>
                      <a:gd name="connsiteX1" fmla="*/ 59999 w 60077"/>
                      <a:gd name="connsiteY1" fmla="*/ 32177 h 89919"/>
                      <a:gd name="connsiteX2" fmla="*/ 25863 w 60077"/>
                      <a:gd name="connsiteY2" fmla="*/ 89920 h 89919"/>
                      <a:gd name="connsiteX3" fmla="*/ 133 w 60077"/>
                      <a:gd name="connsiteY3" fmla="*/ 28016 h 89919"/>
                      <a:gd name="connsiteX4" fmla="*/ 32147 w 60077"/>
                      <a:gd name="connsiteY4" fmla="*/ 78 h 8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7" h="89919">
                        <a:moveTo>
                          <a:pt x="32147" y="78"/>
                        </a:moveTo>
                        <a:cubicBezTo>
                          <a:pt x="48705" y="1267"/>
                          <a:pt x="61188" y="15618"/>
                          <a:pt x="59999" y="32177"/>
                        </a:cubicBezTo>
                        <a:cubicBezTo>
                          <a:pt x="57707" y="64615"/>
                          <a:pt x="25863" y="89920"/>
                          <a:pt x="25863" y="89920"/>
                        </a:cubicBezTo>
                        <a:cubicBezTo>
                          <a:pt x="25863" y="89920"/>
                          <a:pt x="-2159" y="60454"/>
                          <a:pt x="133" y="28016"/>
                        </a:cubicBezTo>
                        <a:cubicBezTo>
                          <a:pt x="1237" y="11372"/>
                          <a:pt x="15588" y="-1110"/>
                          <a:pt x="32147" y="78"/>
                        </a:cubicBezTo>
                        <a:close/>
                      </a:path>
                    </a:pathLst>
                  </a:custGeom>
                  <a:solidFill>
                    <a:srgbClr val="2D9E47"/>
                  </a:solidFill>
                  <a:ln w="8492" cap="flat">
                    <a:noFill/>
                    <a:prstDash val="solid"/>
                    <a:miter/>
                  </a:ln>
                </p:spPr>
                <p:txBody>
                  <a:bodyPr rtlCol="0" anchor="ctr"/>
                  <a:p>
                    <a:endParaRPr lang="zh-CN" altLang="en-US"/>
                  </a:p>
                </p:txBody>
              </p:sp>
              <p:sp>
                <p:nvSpPr>
                  <p:cNvPr id="796" name="任意多边形: 形状 795"/>
                  <p:cNvSpPr/>
                  <p:nvPr/>
                </p:nvSpPr>
                <p:spPr>
                  <a:xfrm>
                    <a:off x="3595470" y="4002354"/>
                    <a:ext cx="42627" cy="42627"/>
                  </a:xfrm>
                  <a:custGeom>
                    <a:avLst/>
                    <a:gdLst>
                      <a:gd name="connsiteX0" fmla="*/ 42628 w 42627"/>
                      <a:gd name="connsiteY0" fmla="*/ 21314 h 42627"/>
                      <a:gd name="connsiteX1" fmla="*/ 21314 w 42627"/>
                      <a:gd name="connsiteY1" fmla="*/ 42628 h 42627"/>
                      <a:gd name="connsiteX2" fmla="*/ 0 w 42627"/>
                      <a:gd name="connsiteY2" fmla="*/ 21314 h 42627"/>
                      <a:gd name="connsiteX3" fmla="*/ 21314 w 42627"/>
                      <a:gd name="connsiteY3" fmla="*/ 0 h 42627"/>
                      <a:gd name="connsiteX4" fmla="*/ 42628 w 42627"/>
                      <a:gd name="connsiteY4" fmla="*/ 21314 h 42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7" h="42627">
                        <a:moveTo>
                          <a:pt x="42628" y="21314"/>
                        </a:moveTo>
                        <a:cubicBezTo>
                          <a:pt x="42628" y="33085"/>
                          <a:pt x="33085" y="42628"/>
                          <a:pt x="21314" y="42628"/>
                        </a:cubicBezTo>
                        <a:cubicBezTo>
                          <a:pt x="9543" y="42628"/>
                          <a:pt x="0" y="33085"/>
                          <a:pt x="0" y="21314"/>
                        </a:cubicBezTo>
                        <a:cubicBezTo>
                          <a:pt x="0" y="9543"/>
                          <a:pt x="9543" y="0"/>
                          <a:pt x="21314" y="0"/>
                        </a:cubicBezTo>
                        <a:cubicBezTo>
                          <a:pt x="33085" y="0"/>
                          <a:pt x="42628" y="9543"/>
                          <a:pt x="42628" y="21314"/>
                        </a:cubicBezTo>
                        <a:close/>
                      </a:path>
                    </a:pathLst>
                  </a:custGeom>
                  <a:solidFill>
                    <a:srgbClr val="FFFFFF"/>
                  </a:solidFill>
                  <a:ln w="8492" cap="flat">
                    <a:noFill/>
                    <a:prstDash val="solid"/>
                    <a:miter/>
                  </a:ln>
                </p:spPr>
                <p:txBody>
                  <a:bodyPr rtlCol="0" anchor="ctr"/>
                  <a:p>
                    <a:endParaRPr lang="zh-CN" altLang="en-US"/>
                  </a:p>
                </p:txBody>
              </p:sp>
            </p:grpSp>
            <p:sp>
              <p:nvSpPr>
                <p:cNvPr id="797" name="任意多边形: 形状 796"/>
                <p:cNvSpPr/>
                <p:nvPr/>
              </p:nvSpPr>
              <p:spPr>
                <a:xfrm rot="-555532">
                  <a:off x="3598246" y="4089011"/>
                  <a:ext cx="26154" cy="26154"/>
                </a:xfrm>
                <a:custGeom>
                  <a:avLst/>
                  <a:gdLst>
                    <a:gd name="connsiteX0" fmla="*/ 26155 w 26154"/>
                    <a:gd name="connsiteY0" fmla="*/ 13077 h 26154"/>
                    <a:gd name="connsiteX1" fmla="*/ 13077 w 26154"/>
                    <a:gd name="connsiteY1" fmla="*/ 26155 h 26154"/>
                    <a:gd name="connsiteX2" fmla="*/ 0 w 26154"/>
                    <a:gd name="connsiteY2" fmla="*/ 13077 h 26154"/>
                    <a:gd name="connsiteX3" fmla="*/ 13077 w 26154"/>
                    <a:gd name="connsiteY3" fmla="*/ 0 h 26154"/>
                    <a:gd name="connsiteX4" fmla="*/ 26155 w 26154"/>
                    <a:gd name="connsiteY4" fmla="*/ 13077 h 2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4" h="26154">
                      <a:moveTo>
                        <a:pt x="26155" y="13077"/>
                      </a:moveTo>
                      <a:cubicBezTo>
                        <a:pt x="26155" y="20300"/>
                        <a:pt x="20300" y="26155"/>
                        <a:pt x="13077" y="26155"/>
                      </a:cubicBezTo>
                      <a:cubicBezTo>
                        <a:pt x="5855" y="26155"/>
                        <a:pt x="0" y="20300"/>
                        <a:pt x="0" y="13077"/>
                      </a:cubicBezTo>
                      <a:cubicBezTo>
                        <a:pt x="0" y="5855"/>
                        <a:pt x="5855" y="0"/>
                        <a:pt x="13077" y="0"/>
                      </a:cubicBezTo>
                      <a:cubicBezTo>
                        <a:pt x="20300" y="0"/>
                        <a:pt x="26155" y="5855"/>
                        <a:pt x="26155" y="13077"/>
                      </a:cubicBezTo>
                      <a:close/>
                    </a:path>
                  </a:pathLst>
                </a:custGeom>
                <a:solidFill>
                  <a:srgbClr val="2D9E47"/>
                </a:solidFill>
                <a:ln w="8492" cap="flat">
                  <a:noFill/>
                  <a:prstDash val="solid"/>
                  <a:miter/>
                </a:ln>
              </p:spPr>
              <p:txBody>
                <a:bodyPr rtlCol="0" anchor="ctr"/>
                <a:p>
                  <a:endParaRPr lang="zh-CN" altLang="en-US"/>
                </a:p>
              </p:txBody>
            </p:sp>
          </p:grpSp>
          <p:grpSp>
            <p:nvGrpSpPr>
              <p:cNvPr id="798" name="图形 738"/>
              <p:cNvGrpSpPr/>
              <p:nvPr/>
            </p:nvGrpSpPr>
            <p:grpSpPr>
              <a:xfrm>
                <a:off x="3604047" y="3934676"/>
                <a:ext cx="1367576" cy="175097"/>
                <a:chOff x="3604047" y="3934676"/>
                <a:chExt cx="1367576" cy="175097"/>
              </a:xfrm>
              <a:solidFill>
                <a:srgbClr val="2D9E47"/>
              </a:solidFill>
            </p:grpSpPr>
            <p:sp>
              <p:nvSpPr>
                <p:cNvPr id="799" name="任意多边形: 形状 798"/>
                <p:cNvSpPr/>
                <p:nvPr/>
              </p:nvSpPr>
              <p:spPr>
                <a:xfrm>
                  <a:off x="4961688" y="4004307"/>
                  <a:ext cx="9935" cy="11803"/>
                </a:xfrm>
                <a:custGeom>
                  <a:avLst/>
                  <a:gdLst>
                    <a:gd name="connsiteX0" fmla="*/ 9171 w 9935"/>
                    <a:gd name="connsiteY0" fmla="*/ 11803 h 11803"/>
                    <a:gd name="connsiteX1" fmla="*/ 9935 w 9935"/>
                    <a:gd name="connsiteY1" fmla="*/ 2208 h 11803"/>
                    <a:gd name="connsiteX2" fmla="*/ 764 w 9935"/>
                    <a:gd name="connsiteY2" fmla="*/ 0 h 11803"/>
                    <a:gd name="connsiteX3" fmla="*/ 0 w 9935"/>
                    <a:gd name="connsiteY3" fmla="*/ 9511 h 11803"/>
                  </a:gdLst>
                  <a:ahLst/>
                  <a:cxnLst>
                    <a:cxn ang="0">
                      <a:pos x="connsiteX0" y="connsiteY0"/>
                    </a:cxn>
                    <a:cxn ang="0">
                      <a:pos x="connsiteX1" y="connsiteY1"/>
                    </a:cxn>
                    <a:cxn ang="0">
                      <a:pos x="connsiteX2" y="connsiteY2"/>
                    </a:cxn>
                    <a:cxn ang="0">
                      <a:pos x="connsiteX3" y="connsiteY3"/>
                    </a:cxn>
                  </a:cxnLst>
                  <a:rect l="l" t="t" r="r" b="b"/>
                  <a:pathLst>
                    <a:path w="9935" h="11803">
                      <a:moveTo>
                        <a:pt x="9171" y="11803"/>
                      </a:moveTo>
                      <a:lnTo>
                        <a:pt x="9935" y="2208"/>
                      </a:lnTo>
                      <a:lnTo>
                        <a:pt x="764" y="0"/>
                      </a:lnTo>
                      <a:lnTo>
                        <a:pt x="0" y="9511"/>
                      </a:lnTo>
                      <a:close/>
                    </a:path>
                  </a:pathLst>
                </a:custGeom>
                <a:solidFill>
                  <a:srgbClr val="2D9E47"/>
                </a:solidFill>
                <a:ln w="8492" cap="flat">
                  <a:noFill/>
                  <a:prstDash val="solid"/>
                  <a:miter/>
                </a:ln>
              </p:spPr>
              <p:txBody>
                <a:bodyPr rtlCol="0" anchor="ctr"/>
                <a:p>
                  <a:endParaRPr lang="zh-CN" altLang="en-US"/>
                </a:p>
              </p:txBody>
            </p:sp>
            <p:sp>
              <p:nvSpPr>
                <p:cNvPr id="800" name="任意多边形: 形状 799"/>
                <p:cNvSpPr/>
                <p:nvPr/>
              </p:nvSpPr>
              <p:spPr>
                <a:xfrm>
                  <a:off x="3631305" y="3934676"/>
                  <a:ext cx="1312720" cy="164143"/>
                </a:xfrm>
                <a:custGeom>
                  <a:avLst/>
                  <a:gdLst>
                    <a:gd name="connsiteX0" fmla="*/ 0 w 1312720"/>
                    <a:gd name="connsiteY0" fmla="*/ 154717 h 164143"/>
                    <a:gd name="connsiteX1" fmla="*/ 18172 w 1312720"/>
                    <a:gd name="connsiteY1" fmla="*/ 147669 h 164143"/>
                    <a:gd name="connsiteX2" fmla="*/ 19361 w 1312720"/>
                    <a:gd name="connsiteY2" fmla="*/ 157095 h 164143"/>
                    <a:gd name="connsiteX3" fmla="*/ 1189 w 1312720"/>
                    <a:gd name="connsiteY3" fmla="*/ 164143 h 164143"/>
                    <a:gd name="connsiteX4" fmla="*/ 0 w 1312720"/>
                    <a:gd name="connsiteY4" fmla="*/ 154717 h 164143"/>
                    <a:gd name="connsiteX5" fmla="*/ 36344 w 1312720"/>
                    <a:gd name="connsiteY5" fmla="*/ 140791 h 164143"/>
                    <a:gd name="connsiteX6" fmla="*/ 54516 w 1312720"/>
                    <a:gd name="connsiteY6" fmla="*/ 134083 h 164143"/>
                    <a:gd name="connsiteX7" fmla="*/ 55620 w 1312720"/>
                    <a:gd name="connsiteY7" fmla="*/ 143593 h 164143"/>
                    <a:gd name="connsiteX8" fmla="*/ 37448 w 1312720"/>
                    <a:gd name="connsiteY8" fmla="*/ 150302 h 164143"/>
                    <a:gd name="connsiteX9" fmla="*/ 36344 w 1312720"/>
                    <a:gd name="connsiteY9" fmla="*/ 140791 h 164143"/>
                    <a:gd name="connsiteX10" fmla="*/ 72773 w 1312720"/>
                    <a:gd name="connsiteY10" fmla="*/ 127459 h 164143"/>
                    <a:gd name="connsiteX11" fmla="*/ 91030 w 1312720"/>
                    <a:gd name="connsiteY11" fmla="*/ 121006 h 164143"/>
                    <a:gd name="connsiteX12" fmla="*/ 92134 w 1312720"/>
                    <a:gd name="connsiteY12" fmla="*/ 130516 h 164143"/>
                    <a:gd name="connsiteX13" fmla="*/ 73962 w 1312720"/>
                    <a:gd name="connsiteY13" fmla="*/ 136885 h 164143"/>
                    <a:gd name="connsiteX14" fmla="*/ 72773 w 1312720"/>
                    <a:gd name="connsiteY14" fmla="*/ 127459 h 164143"/>
                    <a:gd name="connsiteX15" fmla="*/ 109287 w 1312720"/>
                    <a:gd name="connsiteY15" fmla="*/ 114807 h 164143"/>
                    <a:gd name="connsiteX16" fmla="*/ 127544 w 1312720"/>
                    <a:gd name="connsiteY16" fmla="*/ 108693 h 164143"/>
                    <a:gd name="connsiteX17" fmla="*/ 128563 w 1312720"/>
                    <a:gd name="connsiteY17" fmla="*/ 118203 h 164143"/>
                    <a:gd name="connsiteX18" fmla="*/ 110306 w 1312720"/>
                    <a:gd name="connsiteY18" fmla="*/ 124317 h 164143"/>
                    <a:gd name="connsiteX19" fmla="*/ 109287 w 1312720"/>
                    <a:gd name="connsiteY19" fmla="*/ 114807 h 164143"/>
                    <a:gd name="connsiteX20" fmla="*/ 145801 w 1312720"/>
                    <a:gd name="connsiteY20" fmla="*/ 102749 h 164143"/>
                    <a:gd name="connsiteX21" fmla="*/ 164143 w 1312720"/>
                    <a:gd name="connsiteY21" fmla="*/ 96974 h 164143"/>
                    <a:gd name="connsiteX22" fmla="*/ 165077 w 1312720"/>
                    <a:gd name="connsiteY22" fmla="*/ 106485 h 164143"/>
                    <a:gd name="connsiteX23" fmla="*/ 146820 w 1312720"/>
                    <a:gd name="connsiteY23" fmla="*/ 112259 h 164143"/>
                    <a:gd name="connsiteX24" fmla="*/ 145801 w 1312720"/>
                    <a:gd name="connsiteY24" fmla="*/ 102749 h 164143"/>
                    <a:gd name="connsiteX25" fmla="*/ 182485 w 1312720"/>
                    <a:gd name="connsiteY25" fmla="*/ 91455 h 164143"/>
                    <a:gd name="connsiteX26" fmla="*/ 200827 w 1312720"/>
                    <a:gd name="connsiteY26" fmla="*/ 86020 h 164143"/>
                    <a:gd name="connsiteX27" fmla="*/ 201761 w 1312720"/>
                    <a:gd name="connsiteY27" fmla="*/ 95531 h 164143"/>
                    <a:gd name="connsiteX28" fmla="*/ 183419 w 1312720"/>
                    <a:gd name="connsiteY28" fmla="*/ 100965 h 164143"/>
                    <a:gd name="connsiteX29" fmla="*/ 182485 w 1312720"/>
                    <a:gd name="connsiteY29" fmla="*/ 91455 h 164143"/>
                    <a:gd name="connsiteX30" fmla="*/ 219169 w 1312720"/>
                    <a:gd name="connsiteY30" fmla="*/ 80755 h 164143"/>
                    <a:gd name="connsiteX31" fmla="*/ 237511 w 1312720"/>
                    <a:gd name="connsiteY31" fmla="*/ 75660 h 164143"/>
                    <a:gd name="connsiteX32" fmla="*/ 238360 w 1312720"/>
                    <a:gd name="connsiteY32" fmla="*/ 85256 h 164143"/>
                    <a:gd name="connsiteX33" fmla="*/ 220018 w 1312720"/>
                    <a:gd name="connsiteY33" fmla="*/ 90351 h 164143"/>
                    <a:gd name="connsiteX34" fmla="*/ 219169 w 1312720"/>
                    <a:gd name="connsiteY34" fmla="*/ 80755 h 164143"/>
                    <a:gd name="connsiteX35" fmla="*/ 255938 w 1312720"/>
                    <a:gd name="connsiteY35" fmla="*/ 70735 h 164143"/>
                    <a:gd name="connsiteX36" fmla="*/ 274365 w 1312720"/>
                    <a:gd name="connsiteY36" fmla="*/ 65980 h 164143"/>
                    <a:gd name="connsiteX37" fmla="*/ 275129 w 1312720"/>
                    <a:gd name="connsiteY37" fmla="*/ 75575 h 164143"/>
                    <a:gd name="connsiteX38" fmla="*/ 256787 w 1312720"/>
                    <a:gd name="connsiteY38" fmla="*/ 80331 h 164143"/>
                    <a:gd name="connsiteX39" fmla="*/ 255938 w 1312720"/>
                    <a:gd name="connsiteY39" fmla="*/ 70735 h 164143"/>
                    <a:gd name="connsiteX40" fmla="*/ 292791 w 1312720"/>
                    <a:gd name="connsiteY40" fmla="*/ 61310 h 164143"/>
                    <a:gd name="connsiteX41" fmla="*/ 311218 w 1312720"/>
                    <a:gd name="connsiteY41" fmla="*/ 56894 h 164143"/>
                    <a:gd name="connsiteX42" fmla="*/ 311982 w 1312720"/>
                    <a:gd name="connsiteY42" fmla="*/ 66489 h 164143"/>
                    <a:gd name="connsiteX43" fmla="*/ 293556 w 1312720"/>
                    <a:gd name="connsiteY43" fmla="*/ 70905 h 164143"/>
                    <a:gd name="connsiteX44" fmla="*/ 292791 w 1312720"/>
                    <a:gd name="connsiteY44" fmla="*/ 61310 h 164143"/>
                    <a:gd name="connsiteX45" fmla="*/ 329645 w 1312720"/>
                    <a:gd name="connsiteY45" fmla="*/ 52648 h 164143"/>
                    <a:gd name="connsiteX46" fmla="*/ 348072 w 1312720"/>
                    <a:gd name="connsiteY46" fmla="*/ 48572 h 164143"/>
                    <a:gd name="connsiteX47" fmla="*/ 348751 w 1312720"/>
                    <a:gd name="connsiteY47" fmla="*/ 58168 h 164143"/>
                    <a:gd name="connsiteX48" fmla="*/ 330324 w 1312720"/>
                    <a:gd name="connsiteY48" fmla="*/ 62244 h 164143"/>
                    <a:gd name="connsiteX49" fmla="*/ 329645 w 1312720"/>
                    <a:gd name="connsiteY49" fmla="*/ 52648 h 164143"/>
                    <a:gd name="connsiteX50" fmla="*/ 366584 w 1312720"/>
                    <a:gd name="connsiteY50" fmla="*/ 44581 h 164143"/>
                    <a:gd name="connsiteX51" fmla="*/ 385095 w 1312720"/>
                    <a:gd name="connsiteY51" fmla="*/ 40845 h 164143"/>
                    <a:gd name="connsiteX52" fmla="*/ 385690 w 1312720"/>
                    <a:gd name="connsiteY52" fmla="*/ 50440 h 164143"/>
                    <a:gd name="connsiteX53" fmla="*/ 367263 w 1312720"/>
                    <a:gd name="connsiteY53" fmla="*/ 54176 h 164143"/>
                    <a:gd name="connsiteX54" fmla="*/ 366584 w 1312720"/>
                    <a:gd name="connsiteY54" fmla="*/ 44581 h 164143"/>
                    <a:gd name="connsiteX55" fmla="*/ 403522 w 1312720"/>
                    <a:gd name="connsiteY55" fmla="*/ 37193 h 164143"/>
                    <a:gd name="connsiteX56" fmla="*/ 422034 w 1312720"/>
                    <a:gd name="connsiteY56" fmla="*/ 33797 h 164143"/>
                    <a:gd name="connsiteX57" fmla="*/ 422628 w 1312720"/>
                    <a:gd name="connsiteY57" fmla="*/ 43392 h 164143"/>
                    <a:gd name="connsiteX58" fmla="*/ 404117 w 1312720"/>
                    <a:gd name="connsiteY58" fmla="*/ 46789 h 164143"/>
                    <a:gd name="connsiteX59" fmla="*/ 403522 w 1312720"/>
                    <a:gd name="connsiteY59" fmla="*/ 37193 h 164143"/>
                    <a:gd name="connsiteX60" fmla="*/ 440546 w 1312720"/>
                    <a:gd name="connsiteY60" fmla="*/ 30485 h 164143"/>
                    <a:gd name="connsiteX61" fmla="*/ 459057 w 1312720"/>
                    <a:gd name="connsiteY61" fmla="*/ 27343 h 164143"/>
                    <a:gd name="connsiteX62" fmla="*/ 459567 w 1312720"/>
                    <a:gd name="connsiteY62" fmla="*/ 36938 h 164143"/>
                    <a:gd name="connsiteX63" fmla="*/ 441055 w 1312720"/>
                    <a:gd name="connsiteY63" fmla="*/ 40080 h 164143"/>
                    <a:gd name="connsiteX64" fmla="*/ 440546 w 1312720"/>
                    <a:gd name="connsiteY64" fmla="*/ 30485 h 164143"/>
                    <a:gd name="connsiteX65" fmla="*/ 477569 w 1312720"/>
                    <a:gd name="connsiteY65" fmla="*/ 24456 h 164143"/>
                    <a:gd name="connsiteX66" fmla="*/ 496081 w 1312720"/>
                    <a:gd name="connsiteY66" fmla="*/ 21654 h 164143"/>
                    <a:gd name="connsiteX67" fmla="*/ 496505 w 1312720"/>
                    <a:gd name="connsiteY67" fmla="*/ 31334 h 164143"/>
                    <a:gd name="connsiteX68" fmla="*/ 477994 w 1312720"/>
                    <a:gd name="connsiteY68" fmla="*/ 34136 h 164143"/>
                    <a:gd name="connsiteX69" fmla="*/ 477569 w 1312720"/>
                    <a:gd name="connsiteY69" fmla="*/ 24456 h 164143"/>
                    <a:gd name="connsiteX70" fmla="*/ 514678 w 1312720"/>
                    <a:gd name="connsiteY70" fmla="*/ 19106 h 164143"/>
                    <a:gd name="connsiteX71" fmla="*/ 533189 w 1312720"/>
                    <a:gd name="connsiteY71" fmla="*/ 16644 h 164143"/>
                    <a:gd name="connsiteX72" fmla="*/ 533614 w 1312720"/>
                    <a:gd name="connsiteY72" fmla="*/ 26324 h 164143"/>
                    <a:gd name="connsiteX73" fmla="*/ 515102 w 1312720"/>
                    <a:gd name="connsiteY73" fmla="*/ 28787 h 164143"/>
                    <a:gd name="connsiteX74" fmla="*/ 514678 w 1312720"/>
                    <a:gd name="connsiteY74" fmla="*/ 19106 h 164143"/>
                    <a:gd name="connsiteX75" fmla="*/ 551786 w 1312720"/>
                    <a:gd name="connsiteY75" fmla="*/ 14351 h 164143"/>
                    <a:gd name="connsiteX76" fmla="*/ 570383 w 1312720"/>
                    <a:gd name="connsiteY76" fmla="*/ 12228 h 164143"/>
                    <a:gd name="connsiteX77" fmla="*/ 570722 w 1312720"/>
                    <a:gd name="connsiteY77" fmla="*/ 21908 h 164143"/>
                    <a:gd name="connsiteX78" fmla="*/ 552211 w 1312720"/>
                    <a:gd name="connsiteY78" fmla="*/ 24031 h 164143"/>
                    <a:gd name="connsiteX79" fmla="*/ 551786 w 1312720"/>
                    <a:gd name="connsiteY79" fmla="*/ 14351 h 164143"/>
                    <a:gd name="connsiteX80" fmla="*/ 588894 w 1312720"/>
                    <a:gd name="connsiteY80" fmla="*/ 10275 h 164143"/>
                    <a:gd name="connsiteX81" fmla="*/ 607491 w 1312720"/>
                    <a:gd name="connsiteY81" fmla="*/ 8492 h 164143"/>
                    <a:gd name="connsiteX82" fmla="*/ 607746 w 1312720"/>
                    <a:gd name="connsiteY82" fmla="*/ 18172 h 164143"/>
                    <a:gd name="connsiteX83" fmla="*/ 589234 w 1312720"/>
                    <a:gd name="connsiteY83" fmla="*/ 19955 h 164143"/>
                    <a:gd name="connsiteX84" fmla="*/ 588894 w 1312720"/>
                    <a:gd name="connsiteY84" fmla="*/ 10275 h 164143"/>
                    <a:gd name="connsiteX85" fmla="*/ 626088 w 1312720"/>
                    <a:gd name="connsiteY85" fmla="*/ 6963 h 164143"/>
                    <a:gd name="connsiteX86" fmla="*/ 644684 w 1312720"/>
                    <a:gd name="connsiteY86" fmla="*/ 5520 h 164143"/>
                    <a:gd name="connsiteX87" fmla="*/ 644939 w 1312720"/>
                    <a:gd name="connsiteY87" fmla="*/ 15200 h 164143"/>
                    <a:gd name="connsiteX88" fmla="*/ 626342 w 1312720"/>
                    <a:gd name="connsiteY88" fmla="*/ 16644 h 164143"/>
                    <a:gd name="connsiteX89" fmla="*/ 626088 w 1312720"/>
                    <a:gd name="connsiteY89" fmla="*/ 6963 h 164143"/>
                    <a:gd name="connsiteX90" fmla="*/ 663281 w 1312720"/>
                    <a:gd name="connsiteY90" fmla="*/ 4246 h 164143"/>
                    <a:gd name="connsiteX91" fmla="*/ 681878 w 1312720"/>
                    <a:gd name="connsiteY91" fmla="*/ 3142 h 164143"/>
                    <a:gd name="connsiteX92" fmla="*/ 682048 w 1312720"/>
                    <a:gd name="connsiteY92" fmla="*/ 12822 h 164143"/>
                    <a:gd name="connsiteX93" fmla="*/ 663451 w 1312720"/>
                    <a:gd name="connsiteY93" fmla="*/ 13926 h 164143"/>
                    <a:gd name="connsiteX94" fmla="*/ 663281 w 1312720"/>
                    <a:gd name="connsiteY94" fmla="*/ 4246 h 164143"/>
                    <a:gd name="connsiteX95" fmla="*/ 700474 w 1312720"/>
                    <a:gd name="connsiteY95" fmla="*/ 2208 h 164143"/>
                    <a:gd name="connsiteX96" fmla="*/ 719071 w 1312720"/>
                    <a:gd name="connsiteY96" fmla="*/ 1444 h 164143"/>
                    <a:gd name="connsiteX97" fmla="*/ 719156 w 1312720"/>
                    <a:gd name="connsiteY97" fmla="*/ 11124 h 164143"/>
                    <a:gd name="connsiteX98" fmla="*/ 700559 w 1312720"/>
                    <a:gd name="connsiteY98" fmla="*/ 11888 h 164143"/>
                    <a:gd name="connsiteX99" fmla="*/ 700474 w 1312720"/>
                    <a:gd name="connsiteY99" fmla="*/ 2208 h 164143"/>
                    <a:gd name="connsiteX100" fmla="*/ 737668 w 1312720"/>
                    <a:gd name="connsiteY100" fmla="*/ 849 h 164143"/>
                    <a:gd name="connsiteX101" fmla="*/ 756264 w 1312720"/>
                    <a:gd name="connsiteY101" fmla="*/ 425 h 164143"/>
                    <a:gd name="connsiteX102" fmla="*/ 756349 w 1312720"/>
                    <a:gd name="connsiteY102" fmla="*/ 10105 h 164143"/>
                    <a:gd name="connsiteX103" fmla="*/ 737753 w 1312720"/>
                    <a:gd name="connsiteY103" fmla="*/ 10530 h 164143"/>
                    <a:gd name="connsiteX104" fmla="*/ 737668 w 1312720"/>
                    <a:gd name="connsiteY104" fmla="*/ 849 h 164143"/>
                    <a:gd name="connsiteX105" fmla="*/ 774946 w 1312720"/>
                    <a:gd name="connsiteY105" fmla="*/ 85 h 164143"/>
                    <a:gd name="connsiteX106" fmla="*/ 793543 w 1312720"/>
                    <a:gd name="connsiteY106" fmla="*/ 0 h 164143"/>
                    <a:gd name="connsiteX107" fmla="*/ 793543 w 1312720"/>
                    <a:gd name="connsiteY107" fmla="*/ 9680 h 164143"/>
                    <a:gd name="connsiteX108" fmla="*/ 774946 w 1312720"/>
                    <a:gd name="connsiteY108" fmla="*/ 9765 h 164143"/>
                    <a:gd name="connsiteX109" fmla="*/ 774946 w 1312720"/>
                    <a:gd name="connsiteY109" fmla="*/ 85 h 164143"/>
                    <a:gd name="connsiteX110" fmla="*/ 1303635 w 1312720"/>
                    <a:gd name="connsiteY110" fmla="*/ 72518 h 164143"/>
                    <a:gd name="connsiteX111" fmla="*/ 1293615 w 1312720"/>
                    <a:gd name="connsiteY111" fmla="*/ 70056 h 164143"/>
                    <a:gd name="connsiteX112" fmla="*/ 1294379 w 1312720"/>
                    <a:gd name="connsiteY112" fmla="*/ 60460 h 164143"/>
                    <a:gd name="connsiteX113" fmla="*/ 1304399 w 1312720"/>
                    <a:gd name="connsiteY113" fmla="*/ 62923 h 164143"/>
                    <a:gd name="connsiteX114" fmla="*/ 1312721 w 1312720"/>
                    <a:gd name="connsiteY114" fmla="*/ 64961 h 164143"/>
                    <a:gd name="connsiteX115" fmla="*/ 1311956 w 1312720"/>
                    <a:gd name="connsiteY115" fmla="*/ 74556 h 164143"/>
                    <a:gd name="connsiteX116" fmla="*/ 1303635 w 1312720"/>
                    <a:gd name="connsiteY116" fmla="*/ 72518 h 164143"/>
                    <a:gd name="connsiteX117" fmla="*/ 812139 w 1312720"/>
                    <a:gd name="connsiteY117" fmla="*/ 85 h 164143"/>
                    <a:gd name="connsiteX118" fmla="*/ 830736 w 1312720"/>
                    <a:gd name="connsiteY118" fmla="*/ 340 h 164143"/>
                    <a:gd name="connsiteX119" fmla="*/ 830651 w 1312720"/>
                    <a:gd name="connsiteY119" fmla="*/ 10020 h 164143"/>
                    <a:gd name="connsiteX120" fmla="*/ 812054 w 1312720"/>
                    <a:gd name="connsiteY120" fmla="*/ 9765 h 164143"/>
                    <a:gd name="connsiteX121" fmla="*/ 812139 w 1312720"/>
                    <a:gd name="connsiteY121" fmla="*/ 85 h 164143"/>
                    <a:gd name="connsiteX122" fmla="*/ 1256761 w 1312720"/>
                    <a:gd name="connsiteY122" fmla="*/ 61394 h 164143"/>
                    <a:gd name="connsiteX123" fmla="*/ 1257440 w 1312720"/>
                    <a:gd name="connsiteY123" fmla="*/ 51799 h 164143"/>
                    <a:gd name="connsiteX124" fmla="*/ 1275867 w 1312720"/>
                    <a:gd name="connsiteY124" fmla="*/ 56045 h 164143"/>
                    <a:gd name="connsiteX125" fmla="*/ 1275103 w 1312720"/>
                    <a:gd name="connsiteY125" fmla="*/ 65640 h 164143"/>
                    <a:gd name="connsiteX126" fmla="*/ 1256761 w 1312720"/>
                    <a:gd name="connsiteY126" fmla="*/ 61394 h 164143"/>
                    <a:gd name="connsiteX127" fmla="*/ 849333 w 1312720"/>
                    <a:gd name="connsiteY127" fmla="*/ 679 h 164143"/>
                    <a:gd name="connsiteX128" fmla="*/ 867929 w 1312720"/>
                    <a:gd name="connsiteY128" fmla="*/ 1274 h 164143"/>
                    <a:gd name="connsiteX129" fmla="*/ 867844 w 1312720"/>
                    <a:gd name="connsiteY129" fmla="*/ 10954 h 164143"/>
                    <a:gd name="connsiteX130" fmla="*/ 849248 w 1312720"/>
                    <a:gd name="connsiteY130" fmla="*/ 10360 h 164143"/>
                    <a:gd name="connsiteX131" fmla="*/ 849333 w 1312720"/>
                    <a:gd name="connsiteY131" fmla="*/ 679 h 164143"/>
                    <a:gd name="connsiteX132" fmla="*/ 1219907 w 1312720"/>
                    <a:gd name="connsiteY132" fmla="*/ 53497 h 164143"/>
                    <a:gd name="connsiteX133" fmla="*/ 1220587 w 1312720"/>
                    <a:gd name="connsiteY133" fmla="*/ 43902 h 164143"/>
                    <a:gd name="connsiteX134" fmla="*/ 1239098 w 1312720"/>
                    <a:gd name="connsiteY134" fmla="*/ 47808 h 164143"/>
                    <a:gd name="connsiteX135" fmla="*/ 1238419 w 1312720"/>
                    <a:gd name="connsiteY135" fmla="*/ 57403 h 164143"/>
                    <a:gd name="connsiteX136" fmla="*/ 1219907 w 1312720"/>
                    <a:gd name="connsiteY136" fmla="*/ 53497 h 164143"/>
                    <a:gd name="connsiteX137" fmla="*/ 886526 w 1312720"/>
                    <a:gd name="connsiteY137" fmla="*/ 2038 h 164143"/>
                    <a:gd name="connsiteX138" fmla="*/ 905123 w 1312720"/>
                    <a:gd name="connsiteY138" fmla="*/ 2972 h 164143"/>
                    <a:gd name="connsiteX139" fmla="*/ 904953 w 1312720"/>
                    <a:gd name="connsiteY139" fmla="*/ 12652 h 164143"/>
                    <a:gd name="connsiteX140" fmla="*/ 886356 w 1312720"/>
                    <a:gd name="connsiteY140" fmla="*/ 11718 h 164143"/>
                    <a:gd name="connsiteX141" fmla="*/ 886526 w 1312720"/>
                    <a:gd name="connsiteY141" fmla="*/ 2038 h 164143"/>
                    <a:gd name="connsiteX142" fmla="*/ 1182969 w 1312720"/>
                    <a:gd name="connsiteY142" fmla="*/ 46109 h 164143"/>
                    <a:gd name="connsiteX143" fmla="*/ 1183563 w 1312720"/>
                    <a:gd name="connsiteY143" fmla="*/ 36514 h 164143"/>
                    <a:gd name="connsiteX144" fmla="*/ 1202075 w 1312720"/>
                    <a:gd name="connsiteY144" fmla="*/ 40080 h 164143"/>
                    <a:gd name="connsiteX145" fmla="*/ 1201480 w 1312720"/>
                    <a:gd name="connsiteY145" fmla="*/ 49676 h 164143"/>
                    <a:gd name="connsiteX146" fmla="*/ 1182969 w 1312720"/>
                    <a:gd name="connsiteY146" fmla="*/ 46109 h 164143"/>
                    <a:gd name="connsiteX147" fmla="*/ 923719 w 1312720"/>
                    <a:gd name="connsiteY147" fmla="*/ 3991 h 164143"/>
                    <a:gd name="connsiteX148" fmla="*/ 942316 w 1312720"/>
                    <a:gd name="connsiteY148" fmla="*/ 5265 h 164143"/>
                    <a:gd name="connsiteX149" fmla="*/ 942061 w 1312720"/>
                    <a:gd name="connsiteY149" fmla="*/ 14945 h 164143"/>
                    <a:gd name="connsiteX150" fmla="*/ 923465 w 1312720"/>
                    <a:gd name="connsiteY150" fmla="*/ 13672 h 164143"/>
                    <a:gd name="connsiteX151" fmla="*/ 923719 w 1312720"/>
                    <a:gd name="connsiteY151" fmla="*/ 3991 h 164143"/>
                    <a:gd name="connsiteX152" fmla="*/ 1146030 w 1312720"/>
                    <a:gd name="connsiteY152" fmla="*/ 39486 h 164143"/>
                    <a:gd name="connsiteX153" fmla="*/ 1146540 w 1312720"/>
                    <a:gd name="connsiteY153" fmla="*/ 29891 h 164143"/>
                    <a:gd name="connsiteX154" fmla="*/ 1165051 w 1312720"/>
                    <a:gd name="connsiteY154" fmla="*/ 33117 h 164143"/>
                    <a:gd name="connsiteX155" fmla="*/ 1164457 w 1312720"/>
                    <a:gd name="connsiteY155" fmla="*/ 42713 h 164143"/>
                    <a:gd name="connsiteX156" fmla="*/ 1146030 w 1312720"/>
                    <a:gd name="connsiteY156" fmla="*/ 39486 h 164143"/>
                    <a:gd name="connsiteX157" fmla="*/ 960913 w 1312720"/>
                    <a:gd name="connsiteY157" fmla="*/ 6623 h 164143"/>
                    <a:gd name="connsiteX158" fmla="*/ 979509 w 1312720"/>
                    <a:gd name="connsiteY158" fmla="*/ 8237 h 164143"/>
                    <a:gd name="connsiteX159" fmla="*/ 979255 w 1312720"/>
                    <a:gd name="connsiteY159" fmla="*/ 17917 h 164143"/>
                    <a:gd name="connsiteX160" fmla="*/ 960658 w 1312720"/>
                    <a:gd name="connsiteY160" fmla="*/ 16389 h 164143"/>
                    <a:gd name="connsiteX161" fmla="*/ 960913 w 1312720"/>
                    <a:gd name="connsiteY161" fmla="*/ 6623 h 164143"/>
                    <a:gd name="connsiteX162" fmla="*/ 1109007 w 1312720"/>
                    <a:gd name="connsiteY162" fmla="*/ 33542 h 164143"/>
                    <a:gd name="connsiteX163" fmla="*/ 1109516 w 1312720"/>
                    <a:gd name="connsiteY163" fmla="*/ 23861 h 164143"/>
                    <a:gd name="connsiteX164" fmla="*/ 1128028 w 1312720"/>
                    <a:gd name="connsiteY164" fmla="*/ 26749 h 164143"/>
                    <a:gd name="connsiteX165" fmla="*/ 1127518 w 1312720"/>
                    <a:gd name="connsiteY165" fmla="*/ 36344 h 164143"/>
                    <a:gd name="connsiteX166" fmla="*/ 1109007 w 1312720"/>
                    <a:gd name="connsiteY166" fmla="*/ 33542 h 164143"/>
                    <a:gd name="connsiteX167" fmla="*/ 998106 w 1312720"/>
                    <a:gd name="connsiteY167" fmla="*/ 9935 h 164143"/>
                    <a:gd name="connsiteX168" fmla="*/ 1016703 w 1312720"/>
                    <a:gd name="connsiteY168" fmla="*/ 11803 h 164143"/>
                    <a:gd name="connsiteX169" fmla="*/ 1016363 w 1312720"/>
                    <a:gd name="connsiteY169" fmla="*/ 21484 h 164143"/>
                    <a:gd name="connsiteX170" fmla="*/ 997851 w 1312720"/>
                    <a:gd name="connsiteY170" fmla="*/ 19616 h 164143"/>
                    <a:gd name="connsiteX171" fmla="*/ 998106 w 1312720"/>
                    <a:gd name="connsiteY171" fmla="*/ 9935 h 164143"/>
                    <a:gd name="connsiteX172" fmla="*/ 1071983 w 1312720"/>
                    <a:gd name="connsiteY172" fmla="*/ 28192 h 164143"/>
                    <a:gd name="connsiteX173" fmla="*/ 1072408 w 1312720"/>
                    <a:gd name="connsiteY173" fmla="*/ 18512 h 164143"/>
                    <a:gd name="connsiteX174" fmla="*/ 1090919 w 1312720"/>
                    <a:gd name="connsiteY174" fmla="*/ 21059 h 164143"/>
                    <a:gd name="connsiteX175" fmla="*/ 1090495 w 1312720"/>
                    <a:gd name="connsiteY175" fmla="*/ 30740 h 164143"/>
                    <a:gd name="connsiteX176" fmla="*/ 1071983 w 1312720"/>
                    <a:gd name="connsiteY176" fmla="*/ 28192 h 164143"/>
                    <a:gd name="connsiteX177" fmla="*/ 1035299 w 1312720"/>
                    <a:gd name="connsiteY177" fmla="*/ 13926 h 164143"/>
                    <a:gd name="connsiteX178" fmla="*/ 1048886 w 1312720"/>
                    <a:gd name="connsiteY178" fmla="*/ 15540 h 164143"/>
                    <a:gd name="connsiteX179" fmla="*/ 1053896 w 1312720"/>
                    <a:gd name="connsiteY179" fmla="*/ 16134 h 164143"/>
                    <a:gd name="connsiteX180" fmla="*/ 1053471 w 1312720"/>
                    <a:gd name="connsiteY180" fmla="*/ 25814 h 164143"/>
                    <a:gd name="connsiteX181" fmla="*/ 1048546 w 1312720"/>
                    <a:gd name="connsiteY181" fmla="*/ 25220 h 164143"/>
                    <a:gd name="connsiteX182" fmla="*/ 1034960 w 1312720"/>
                    <a:gd name="connsiteY182" fmla="*/ 23607 h 164143"/>
                    <a:gd name="connsiteX183" fmla="*/ 1035299 w 1312720"/>
                    <a:gd name="connsiteY183" fmla="*/ 13926 h 1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312720" h="164143">
                      <a:moveTo>
                        <a:pt x="0" y="154717"/>
                      </a:moveTo>
                      <a:cubicBezTo>
                        <a:pt x="6029" y="152340"/>
                        <a:pt x="12143" y="149962"/>
                        <a:pt x="18172" y="147669"/>
                      </a:cubicBezTo>
                      <a:lnTo>
                        <a:pt x="19361" y="157095"/>
                      </a:lnTo>
                      <a:cubicBezTo>
                        <a:pt x="13332" y="159388"/>
                        <a:pt x="7303" y="161766"/>
                        <a:pt x="1189" y="164143"/>
                      </a:cubicBezTo>
                      <a:lnTo>
                        <a:pt x="0" y="154717"/>
                      </a:lnTo>
                      <a:close/>
                      <a:moveTo>
                        <a:pt x="36344" y="140791"/>
                      </a:moveTo>
                      <a:cubicBezTo>
                        <a:pt x="42373" y="138498"/>
                        <a:pt x="48487" y="136291"/>
                        <a:pt x="54516" y="134083"/>
                      </a:cubicBezTo>
                      <a:lnTo>
                        <a:pt x="55620" y="143593"/>
                      </a:lnTo>
                      <a:cubicBezTo>
                        <a:pt x="49591" y="145801"/>
                        <a:pt x="43477" y="148094"/>
                        <a:pt x="37448" y="150302"/>
                      </a:cubicBezTo>
                      <a:lnTo>
                        <a:pt x="36344" y="140791"/>
                      </a:lnTo>
                      <a:close/>
                      <a:moveTo>
                        <a:pt x="72773" y="127459"/>
                      </a:moveTo>
                      <a:cubicBezTo>
                        <a:pt x="78887" y="125336"/>
                        <a:pt x="84916" y="123129"/>
                        <a:pt x="91030" y="121006"/>
                      </a:cubicBezTo>
                      <a:lnTo>
                        <a:pt x="92134" y="130516"/>
                      </a:lnTo>
                      <a:cubicBezTo>
                        <a:pt x="86020" y="132639"/>
                        <a:pt x="79991" y="134762"/>
                        <a:pt x="73962" y="136885"/>
                      </a:cubicBezTo>
                      <a:lnTo>
                        <a:pt x="72773" y="127459"/>
                      </a:lnTo>
                      <a:close/>
                      <a:moveTo>
                        <a:pt x="109287" y="114807"/>
                      </a:moveTo>
                      <a:cubicBezTo>
                        <a:pt x="115401" y="112769"/>
                        <a:pt x="121430" y="110731"/>
                        <a:pt x="127544" y="108693"/>
                      </a:cubicBezTo>
                      <a:lnTo>
                        <a:pt x="128563" y="118203"/>
                      </a:lnTo>
                      <a:cubicBezTo>
                        <a:pt x="122449" y="120241"/>
                        <a:pt x="116420" y="122195"/>
                        <a:pt x="110306" y="124317"/>
                      </a:cubicBezTo>
                      <a:lnTo>
                        <a:pt x="109287" y="114807"/>
                      </a:lnTo>
                      <a:close/>
                      <a:moveTo>
                        <a:pt x="145801" y="102749"/>
                      </a:moveTo>
                      <a:cubicBezTo>
                        <a:pt x="151915" y="100796"/>
                        <a:pt x="158029" y="98843"/>
                        <a:pt x="164143" y="96974"/>
                      </a:cubicBezTo>
                      <a:lnTo>
                        <a:pt x="165077" y="106485"/>
                      </a:lnTo>
                      <a:cubicBezTo>
                        <a:pt x="158963" y="108353"/>
                        <a:pt x="152849" y="110306"/>
                        <a:pt x="146820" y="112259"/>
                      </a:cubicBezTo>
                      <a:lnTo>
                        <a:pt x="145801" y="102749"/>
                      </a:lnTo>
                      <a:close/>
                      <a:moveTo>
                        <a:pt x="182485" y="91455"/>
                      </a:moveTo>
                      <a:cubicBezTo>
                        <a:pt x="188599" y="89587"/>
                        <a:pt x="194713" y="87803"/>
                        <a:pt x="200827" y="86020"/>
                      </a:cubicBezTo>
                      <a:lnTo>
                        <a:pt x="201761" y="95531"/>
                      </a:lnTo>
                      <a:cubicBezTo>
                        <a:pt x="195647" y="97314"/>
                        <a:pt x="189533" y="99097"/>
                        <a:pt x="183419" y="100965"/>
                      </a:cubicBezTo>
                      <a:lnTo>
                        <a:pt x="182485" y="91455"/>
                      </a:lnTo>
                      <a:close/>
                      <a:moveTo>
                        <a:pt x="219169" y="80755"/>
                      </a:moveTo>
                      <a:cubicBezTo>
                        <a:pt x="225283" y="79057"/>
                        <a:pt x="231397" y="77359"/>
                        <a:pt x="237511" y="75660"/>
                      </a:cubicBezTo>
                      <a:lnTo>
                        <a:pt x="238360" y="85256"/>
                      </a:lnTo>
                      <a:cubicBezTo>
                        <a:pt x="232246" y="86954"/>
                        <a:pt x="226132" y="88653"/>
                        <a:pt x="220018" y="90351"/>
                      </a:cubicBezTo>
                      <a:lnTo>
                        <a:pt x="219169" y="80755"/>
                      </a:lnTo>
                      <a:close/>
                      <a:moveTo>
                        <a:pt x="255938" y="70735"/>
                      </a:moveTo>
                      <a:cubicBezTo>
                        <a:pt x="262052" y="69122"/>
                        <a:pt x="268166" y="67508"/>
                        <a:pt x="274365" y="65980"/>
                      </a:cubicBezTo>
                      <a:lnTo>
                        <a:pt x="275129" y="75575"/>
                      </a:lnTo>
                      <a:cubicBezTo>
                        <a:pt x="269015" y="77104"/>
                        <a:pt x="262901" y="78717"/>
                        <a:pt x="256787" y="80331"/>
                      </a:cubicBezTo>
                      <a:lnTo>
                        <a:pt x="255938" y="70735"/>
                      </a:lnTo>
                      <a:close/>
                      <a:moveTo>
                        <a:pt x="292791" y="61310"/>
                      </a:moveTo>
                      <a:cubicBezTo>
                        <a:pt x="298905" y="59781"/>
                        <a:pt x="305104" y="58337"/>
                        <a:pt x="311218" y="56894"/>
                      </a:cubicBezTo>
                      <a:lnTo>
                        <a:pt x="311982" y="66489"/>
                      </a:lnTo>
                      <a:cubicBezTo>
                        <a:pt x="305868" y="67933"/>
                        <a:pt x="299670" y="69377"/>
                        <a:pt x="293556" y="70905"/>
                      </a:cubicBezTo>
                      <a:lnTo>
                        <a:pt x="292791" y="61310"/>
                      </a:lnTo>
                      <a:close/>
                      <a:moveTo>
                        <a:pt x="329645" y="52648"/>
                      </a:moveTo>
                      <a:cubicBezTo>
                        <a:pt x="335759" y="51289"/>
                        <a:pt x="341958" y="49846"/>
                        <a:pt x="348072" y="48572"/>
                      </a:cubicBezTo>
                      <a:lnTo>
                        <a:pt x="348751" y="58168"/>
                      </a:lnTo>
                      <a:cubicBezTo>
                        <a:pt x="342637" y="59526"/>
                        <a:pt x="336438" y="60885"/>
                        <a:pt x="330324" y="62244"/>
                      </a:cubicBezTo>
                      <a:lnTo>
                        <a:pt x="329645" y="52648"/>
                      </a:lnTo>
                      <a:close/>
                      <a:moveTo>
                        <a:pt x="366584" y="44581"/>
                      </a:moveTo>
                      <a:cubicBezTo>
                        <a:pt x="372782" y="43307"/>
                        <a:pt x="378896" y="42034"/>
                        <a:pt x="385095" y="40845"/>
                      </a:cubicBezTo>
                      <a:lnTo>
                        <a:pt x="385690" y="50440"/>
                      </a:lnTo>
                      <a:cubicBezTo>
                        <a:pt x="379576" y="51629"/>
                        <a:pt x="373377" y="52903"/>
                        <a:pt x="367263" y="54176"/>
                      </a:cubicBezTo>
                      <a:lnTo>
                        <a:pt x="366584" y="44581"/>
                      </a:lnTo>
                      <a:close/>
                      <a:moveTo>
                        <a:pt x="403522" y="37193"/>
                      </a:moveTo>
                      <a:cubicBezTo>
                        <a:pt x="409721" y="36004"/>
                        <a:pt x="415835" y="34901"/>
                        <a:pt x="422034" y="33797"/>
                      </a:cubicBezTo>
                      <a:lnTo>
                        <a:pt x="422628" y="43392"/>
                      </a:lnTo>
                      <a:cubicBezTo>
                        <a:pt x="416429" y="44496"/>
                        <a:pt x="410315" y="45685"/>
                        <a:pt x="404117" y="46789"/>
                      </a:cubicBezTo>
                      <a:lnTo>
                        <a:pt x="403522" y="37193"/>
                      </a:lnTo>
                      <a:close/>
                      <a:moveTo>
                        <a:pt x="440546" y="30485"/>
                      </a:moveTo>
                      <a:cubicBezTo>
                        <a:pt x="446745" y="29381"/>
                        <a:pt x="452859" y="28362"/>
                        <a:pt x="459057" y="27343"/>
                      </a:cubicBezTo>
                      <a:lnTo>
                        <a:pt x="459567" y="36938"/>
                      </a:lnTo>
                      <a:cubicBezTo>
                        <a:pt x="453368" y="37958"/>
                        <a:pt x="447254" y="38977"/>
                        <a:pt x="441055" y="40080"/>
                      </a:cubicBezTo>
                      <a:lnTo>
                        <a:pt x="440546" y="30485"/>
                      </a:lnTo>
                      <a:close/>
                      <a:moveTo>
                        <a:pt x="477569" y="24456"/>
                      </a:moveTo>
                      <a:cubicBezTo>
                        <a:pt x="483768" y="23522"/>
                        <a:pt x="489967" y="22588"/>
                        <a:pt x="496081" y="21654"/>
                      </a:cubicBezTo>
                      <a:lnTo>
                        <a:pt x="496505" y="31334"/>
                      </a:lnTo>
                      <a:cubicBezTo>
                        <a:pt x="490307" y="32268"/>
                        <a:pt x="484193" y="33117"/>
                        <a:pt x="477994" y="34136"/>
                      </a:cubicBezTo>
                      <a:lnTo>
                        <a:pt x="477569" y="24456"/>
                      </a:lnTo>
                      <a:close/>
                      <a:moveTo>
                        <a:pt x="514678" y="19106"/>
                      </a:moveTo>
                      <a:cubicBezTo>
                        <a:pt x="520876" y="18257"/>
                        <a:pt x="527075" y="17493"/>
                        <a:pt x="533189" y="16644"/>
                      </a:cubicBezTo>
                      <a:lnTo>
                        <a:pt x="533614" y="26324"/>
                      </a:lnTo>
                      <a:cubicBezTo>
                        <a:pt x="527415" y="27088"/>
                        <a:pt x="521301" y="27937"/>
                        <a:pt x="515102" y="28787"/>
                      </a:cubicBezTo>
                      <a:lnTo>
                        <a:pt x="514678" y="19106"/>
                      </a:lnTo>
                      <a:close/>
                      <a:moveTo>
                        <a:pt x="551786" y="14351"/>
                      </a:moveTo>
                      <a:cubicBezTo>
                        <a:pt x="557985" y="13587"/>
                        <a:pt x="564184" y="12907"/>
                        <a:pt x="570383" y="12228"/>
                      </a:cubicBezTo>
                      <a:lnTo>
                        <a:pt x="570722" y="21908"/>
                      </a:lnTo>
                      <a:cubicBezTo>
                        <a:pt x="564523" y="22588"/>
                        <a:pt x="558325" y="23267"/>
                        <a:pt x="552211" y="24031"/>
                      </a:cubicBezTo>
                      <a:lnTo>
                        <a:pt x="551786" y="14351"/>
                      </a:lnTo>
                      <a:close/>
                      <a:moveTo>
                        <a:pt x="588894" y="10275"/>
                      </a:moveTo>
                      <a:cubicBezTo>
                        <a:pt x="595093" y="9680"/>
                        <a:pt x="601292" y="9086"/>
                        <a:pt x="607491" y="8492"/>
                      </a:cubicBezTo>
                      <a:lnTo>
                        <a:pt x="607746" y="18172"/>
                      </a:lnTo>
                      <a:cubicBezTo>
                        <a:pt x="601547" y="18766"/>
                        <a:pt x="595348" y="19361"/>
                        <a:pt x="589234" y="19955"/>
                      </a:cubicBezTo>
                      <a:lnTo>
                        <a:pt x="588894" y="10275"/>
                      </a:lnTo>
                      <a:close/>
                      <a:moveTo>
                        <a:pt x="626088" y="6963"/>
                      </a:moveTo>
                      <a:cubicBezTo>
                        <a:pt x="632287" y="6454"/>
                        <a:pt x="638486" y="5944"/>
                        <a:pt x="644684" y="5520"/>
                      </a:cubicBezTo>
                      <a:lnTo>
                        <a:pt x="644939" y="15200"/>
                      </a:lnTo>
                      <a:cubicBezTo>
                        <a:pt x="638740" y="15625"/>
                        <a:pt x="632541" y="16134"/>
                        <a:pt x="626342" y="16644"/>
                      </a:cubicBezTo>
                      <a:lnTo>
                        <a:pt x="626088" y="6963"/>
                      </a:lnTo>
                      <a:close/>
                      <a:moveTo>
                        <a:pt x="663281" y="4246"/>
                      </a:moveTo>
                      <a:cubicBezTo>
                        <a:pt x="669480" y="3821"/>
                        <a:pt x="675679" y="3482"/>
                        <a:pt x="681878" y="3142"/>
                      </a:cubicBezTo>
                      <a:lnTo>
                        <a:pt x="682048" y="12822"/>
                      </a:lnTo>
                      <a:cubicBezTo>
                        <a:pt x="675849" y="13162"/>
                        <a:pt x="669650" y="13502"/>
                        <a:pt x="663451" y="13926"/>
                      </a:cubicBezTo>
                      <a:lnTo>
                        <a:pt x="663281" y="4246"/>
                      </a:lnTo>
                      <a:close/>
                      <a:moveTo>
                        <a:pt x="700474" y="2208"/>
                      </a:moveTo>
                      <a:cubicBezTo>
                        <a:pt x="706673" y="1953"/>
                        <a:pt x="712872" y="1698"/>
                        <a:pt x="719071" y="1444"/>
                      </a:cubicBezTo>
                      <a:lnTo>
                        <a:pt x="719156" y="11124"/>
                      </a:lnTo>
                      <a:cubicBezTo>
                        <a:pt x="712957" y="11379"/>
                        <a:pt x="706758" y="11633"/>
                        <a:pt x="700559" y="11888"/>
                      </a:cubicBezTo>
                      <a:lnTo>
                        <a:pt x="700474" y="2208"/>
                      </a:lnTo>
                      <a:close/>
                      <a:moveTo>
                        <a:pt x="737668" y="849"/>
                      </a:moveTo>
                      <a:cubicBezTo>
                        <a:pt x="743867" y="679"/>
                        <a:pt x="750065" y="509"/>
                        <a:pt x="756264" y="425"/>
                      </a:cubicBezTo>
                      <a:lnTo>
                        <a:pt x="756349" y="10105"/>
                      </a:lnTo>
                      <a:cubicBezTo>
                        <a:pt x="750150" y="10190"/>
                        <a:pt x="743952" y="10360"/>
                        <a:pt x="737753" y="10530"/>
                      </a:cubicBezTo>
                      <a:lnTo>
                        <a:pt x="737668" y="849"/>
                      </a:lnTo>
                      <a:close/>
                      <a:moveTo>
                        <a:pt x="774946" y="85"/>
                      </a:moveTo>
                      <a:cubicBezTo>
                        <a:pt x="781145" y="0"/>
                        <a:pt x="787344" y="0"/>
                        <a:pt x="793543" y="0"/>
                      </a:cubicBezTo>
                      <a:lnTo>
                        <a:pt x="793543" y="9680"/>
                      </a:lnTo>
                      <a:cubicBezTo>
                        <a:pt x="787344" y="9680"/>
                        <a:pt x="781145" y="9680"/>
                        <a:pt x="774946" y="9765"/>
                      </a:cubicBezTo>
                      <a:lnTo>
                        <a:pt x="774946" y="85"/>
                      </a:lnTo>
                      <a:close/>
                      <a:moveTo>
                        <a:pt x="1303635" y="72518"/>
                      </a:moveTo>
                      <a:cubicBezTo>
                        <a:pt x="1300323" y="71669"/>
                        <a:pt x="1296926" y="70905"/>
                        <a:pt x="1293615" y="70056"/>
                      </a:cubicBezTo>
                      <a:lnTo>
                        <a:pt x="1294379" y="60460"/>
                      </a:lnTo>
                      <a:cubicBezTo>
                        <a:pt x="1297691" y="61310"/>
                        <a:pt x="1301087" y="62074"/>
                        <a:pt x="1304399" y="62923"/>
                      </a:cubicBezTo>
                      <a:lnTo>
                        <a:pt x="1312721" y="64961"/>
                      </a:lnTo>
                      <a:lnTo>
                        <a:pt x="1311956" y="74556"/>
                      </a:lnTo>
                      <a:lnTo>
                        <a:pt x="1303635" y="72518"/>
                      </a:lnTo>
                      <a:close/>
                      <a:moveTo>
                        <a:pt x="812139" y="85"/>
                      </a:moveTo>
                      <a:cubicBezTo>
                        <a:pt x="818338" y="170"/>
                        <a:pt x="824537" y="255"/>
                        <a:pt x="830736" y="340"/>
                      </a:cubicBezTo>
                      <a:lnTo>
                        <a:pt x="830651" y="10020"/>
                      </a:lnTo>
                      <a:cubicBezTo>
                        <a:pt x="824452" y="9935"/>
                        <a:pt x="818253" y="9850"/>
                        <a:pt x="812054" y="9765"/>
                      </a:cubicBezTo>
                      <a:lnTo>
                        <a:pt x="812139" y="85"/>
                      </a:lnTo>
                      <a:close/>
                      <a:moveTo>
                        <a:pt x="1256761" y="61394"/>
                      </a:moveTo>
                      <a:lnTo>
                        <a:pt x="1257440" y="51799"/>
                      </a:lnTo>
                      <a:cubicBezTo>
                        <a:pt x="1263554" y="53158"/>
                        <a:pt x="1269753" y="54601"/>
                        <a:pt x="1275867" y="56045"/>
                      </a:cubicBezTo>
                      <a:lnTo>
                        <a:pt x="1275103" y="65640"/>
                      </a:lnTo>
                      <a:cubicBezTo>
                        <a:pt x="1269074" y="64197"/>
                        <a:pt x="1262875" y="62838"/>
                        <a:pt x="1256761" y="61394"/>
                      </a:cubicBezTo>
                      <a:close/>
                      <a:moveTo>
                        <a:pt x="849333" y="679"/>
                      </a:moveTo>
                      <a:cubicBezTo>
                        <a:pt x="855531" y="849"/>
                        <a:pt x="861730" y="1019"/>
                        <a:pt x="867929" y="1274"/>
                      </a:cubicBezTo>
                      <a:lnTo>
                        <a:pt x="867844" y="10954"/>
                      </a:lnTo>
                      <a:cubicBezTo>
                        <a:pt x="861645" y="10699"/>
                        <a:pt x="855447" y="10530"/>
                        <a:pt x="849248" y="10360"/>
                      </a:cubicBezTo>
                      <a:lnTo>
                        <a:pt x="849333" y="679"/>
                      </a:lnTo>
                      <a:close/>
                      <a:moveTo>
                        <a:pt x="1219907" y="53497"/>
                      </a:moveTo>
                      <a:lnTo>
                        <a:pt x="1220587" y="43902"/>
                      </a:lnTo>
                      <a:cubicBezTo>
                        <a:pt x="1226785" y="45175"/>
                        <a:pt x="1232899" y="46449"/>
                        <a:pt x="1239098" y="47808"/>
                      </a:cubicBezTo>
                      <a:lnTo>
                        <a:pt x="1238419" y="57403"/>
                      </a:lnTo>
                      <a:cubicBezTo>
                        <a:pt x="1232220" y="56045"/>
                        <a:pt x="1226021" y="54686"/>
                        <a:pt x="1219907" y="53497"/>
                      </a:cubicBezTo>
                      <a:close/>
                      <a:moveTo>
                        <a:pt x="886526" y="2038"/>
                      </a:moveTo>
                      <a:cubicBezTo>
                        <a:pt x="892725" y="2293"/>
                        <a:pt x="898924" y="2632"/>
                        <a:pt x="905123" y="2972"/>
                      </a:cubicBezTo>
                      <a:lnTo>
                        <a:pt x="904953" y="12652"/>
                      </a:lnTo>
                      <a:cubicBezTo>
                        <a:pt x="898754" y="12313"/>
                        <a:pt x="892555" y="12058"/>
                        <a:pt x="886356" y="11718"/>
                      </a:cubicBezTo>
                      <a:lnTo>
                        <a:pt x="886526" y="2038"/>
                      </a:lnTo>
                      <a:close/>
                      <a:moveTo>
                        <a:pt x="1182969" y="46109"/>
                      </a:moveTo>
                      <a:lnTo>
                        <a:pt x="1183563" y="36514"/>
                      </a:lnTo>
                      <a:cubicBezTo>
                        <a:pt x="1189762" y="37703"/>
                        <a:pt x="1195876" y="38892"/>
                        <a:pt x="1202075" y="40080"/>
                      </a:cubicBezTo>
                      <a:lnTo>
                        <a:pt x="1201480" y="49676"/>
                      </a:lnTo>
                      <a:cubicBezTo>
                        <a:pt x="1195281" y="48487"/>
                        <a:pt x="1189083" y="47298"/>
                        <a:pt x="1182969" y="46109"/>
                      </a:cubicBezTo>
                      <a:close/>
                      <a:moveTo>
                        <a:pt x="923719" y="3991"/>
                      </a:moveTo>
                      <a:cubicBezTo>
                        <a:pt x="929918" y="4416"/>
                        <a:pt x="936117" y="4755"/>
                        <a:pt x="942316" y="5265"/>
                      </a:cubicBezTo>
                      <a:lnTo>
                        <a:pt x="942061" y="14945"/>
                      </a:lnTo>
                      <a:cubicBezTo>
                        <a:pt x="935862" y="14521"/>
                        <a:pt x="929663" y="14096"/>
                        <a:pt x="923465" y="13672"/>
                      </a:cubicBezTo>
                      <a:lnTo>
                        <a:pt x="923719" y="3991"/>
                      </a:lnTo>
                      <a:close/>
                      <a:moveTo>
                        <a:pt x="1146030" y="39486"/>
                      </a:moveTo>
                      <a:lnTo>
                        <a:pt x="1146540" y="29891"/>
                      </a:lnTo>
                      <a:cubicBezTo>
                        <a:pt x="1152738" y="30910"/>
                        <a:pt x="1158852" y="32013"/>
                        <a:pt x="1165051" y="33117"/>
                      </a:cubicBezTo>
                      <a:lnTo>
                        <a:pt x="1164457" y="42713"/>
                      </a:lnTo>
                      <a:cubicBezTo>
                        <a:pt x="1158343" y="41609"/>
                        <a:pt x="1152144" y="40590"/>
                        <a:pt x="1146030" y="39486"/>
                      </a:cubicBezTo>
                      <a:close/>
                      <a:moveTo>
                        <a:pt x="960913" y="6623"/>
                      </a:moveTo>
                      <a:cubicBezTo>
                        <a:pt x="967111" y="7133"/>
                        <a:pt x="973310" y="7642"/>
                        <a:pt x="979509" y="8237"/>
                      </a:cubicBezTo>
                      <a:lnTo>
                        <a:pt x="979255" y="17917"/>
                      </a:lnTo>
                      <a:cubicBezTo>
                        <a:pt x="973056" y="17408"/>
                        <a:pt x="966857" y="16813"/>
                        <a:pt x="960658" y="16389"/>
                      </a:cubicBezTo>
                      <a:lnTo>
                        <a:pt x="960913" y="6623"/>
                      </a:lnTo>
                      <a:close/>
                      <a:moveTo>
                        <a:pt x="1109007" y="33542"/>
                      </a:moveTo>
                      <a:lnTo>
                        <a:pt x="1109516" y="23861"/>
                      </a:lnTo>
                      <a:cubicBezTo>
                        <a:pt x="1115715" y="24796"/>
                        <a:pt x="1121914" y="25814"/>
                        <a:pt x="1128028" y="26749"/>
                      </a:cubicBezTo>
                      <a:lnTo>
                        <a:pt x="1127518" y="36344"/>
                      </a:lnTo>
                      <a:cubicBezTo>
                        <a:pt x="1121319" y="35410"/>
                        <a:pt x="1115205" y="34476"/>
                        <a:pt x="1109007" y="33542"/>
                      </a:cubicBezTo>
                      <a:close/>
                      <a:moveTo>
                        <a:pt x="998106" y="9935"/>
                      </a:moveTo>
                      <a:cubicBezTo>
                        <a:pt x="1004305" y="10530"/>
                        <a:pt x="1010504" y="11209"/>
                        <a:pt x="1016703" y="11803"/>
                      </a:cubicBezTo>
                      <a:lnTo>
                        <a:pt x="1016363" y="21484"/>
                      </a:lnTo>
                      <a:cubicBezTo>
                        <a:pt x="1010164" y="20804"/>
                        <a:pt x="1003965" y="20210"/>
                        <a:pt x="997851" y="19616"/>
                      </a:cubicBezTo>
                      <a:lnTo>
                        <a:pt x="998106" y="9935"/>
                      </a:lnTo>
                      <a:close/>
                      <a:moveTo>
                        <a:pt x="1071983" y="28192"/>
                      </a:moveTo>
                      <a:lnTo>
                        <a:pt x="1072408" y="18512"/>
                      </a:lnTo>
                      <a:cubicBezTo>
                        <a:pt x="1078607" y="19361"/>
                        <a:pt x="1084805" y="20210"/>
                        <a:pt x="1090919" y="21059"/>
                      </a:cubicBezTo>
                      <a:lnTo>
                        <a:pt x="1090495" y="30740"/>
                      </a:lnTo>
                      <a:cubicBezTo>
                        <a:pt x="1084296" y="29891"/>
                        <a:pt x="1078182" y="29041"/>
                        <a:pt x="1071983" y="28192"/>
                      </a:cubicBezTo>
                      <a:close/>
                      <a:moveTo>
                        <a:pt x="1035299" y="13926"/>
                      </a:moveTo>
                      <a:cubicBezTo>
                        <a:pt x="1039800" y="14436"/>
                        <a:pt x="1044385" y="15030"/>
                        <a:pt x="1048886" y="15540"/>
                      </a:cubicBezTo>
                      <a:lnTo>
                        <a:pt x="1053896" y="16134"/>
                      </a:lnTo>
                      <a:lnTo>
                        <a:pt x="1053471" y="25814"/>
                      </a:lnTo>
                      <a:lnTo>
                        <a:pt x="1048546" y="25220"/>
                      </a:lnTo>
                      <a:cubicBezTo>
                        <a:pt x="1044046" y="24626"/>
                        <a:pt x="1039460" y="24116"/>
                        <a:pt x="1034960" y="23607"/>
                      </a:cubicBezTo>
                      <a:lnTo>
                        <a:pt x="1035299" y="13926"/>
                      </a:lnTo>
                      <a:close/>
                    </a:path>
                  </a:pathLst>
                </a:custGeom>
                <a:solidFill>
                  <a:srgbClr val="2D9E47"/>
                </a:solidFill>
                <a:ln w="8492" cap="flat">
                  <a:noFill/>
                  <a:prstDash val="solid"/>
                  <a:miter/>
                </a:ln>
              </p:spPr>
              <p:txBody>
                <a:bodyPr rtlCol="0" anchor="ctr"/>
                <a:p>
                  <a:endParaRPr lang="zh-CN" altLang="en-US"/>
                </a:p>
              </p:txBody>
            </p:sp>
            <p:sp>
              <p:nvSpPr>
                <p:cNvPr id="801" name="任意多边形: 形状 800"/>
                <p:cNvSpPr/>
                <p:nvPr/>
              </p:nvSpPr>
              <p:spPr>
                <a:xfrm>
                  <a:off x="3604047" y="4096696"/>
                  <a:ext cx="10274" cy="13077"/>
                </a:xfrm>
                <a:custGeom>
                  <a:avLst/>
                  <a:gdLst>
                    <a:gd name="connsiteX0" fmla="*/ 1274 w 10274"/>
                    <a:gd name="connsiteY0" fmla="*/ 13077 h 13077"/>
                    <a:gd name="connsiteX1" fmla="*/ 10275 w 10274"/>
                    <a:gd name="connsiteY1" fmla="*/ 9426 h 13077"/>
                    <a:gd name="connsiteX2" fmla="*/ 9001 w 10274"/>
                    <a:gd name="connsiteY2" fmla="*/ 0 h 13077"/>
                    <a:gd name="connsiteX3" fmla="*/ 0 w 10274"/>
                    <a:gd name="connsiteY3" fmla="*/ 3651 h 13077"/>
                    <a:gd name="connsiteX4" fmla="*/ 1274 w 10274"/>
                    <a:gd name="connsiteY4" fmla="*/ 13077 h 13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4" h="13077">
                      <a:moveTo>
                        <a:pt x="1274" y="13077"/>
                      </a:moveTo>
                      <a:cubicBezTo>
                        <a:pt x="4246" y="11888"/>
                        <a:pt x="7303" y="10615"/>
                        <a:pt x="10275" y="9426"/>
                      </a:cubicBezTo>
                      <a:lnTo>
                        <a:pt x="9001" y="0"/>
                      </a:lnTo>
                      <a:cubicBezTo>
                        <a:pt x="6029" y="1189"/>
                        <a:pt x="2972" y="2463"/>
                        <a:pt x="0" y="3651"/>
                      </a:cubicBezTo>
                      <a:lnTo>
                        <a:pt x="1274" y="13077"/>
                      </a:lnTo>
                      <a:close/>
                    </a:path>
                  </a:pathLst>
                </a:custGeom>
                <a:solidFill>
                  <a:srgbClr val="2D9E47"/>
                </a:solidFill>
                <a:ln w="8492" cap="flat">
                  <a:noFill/>
                  <a:prstDash val="solid"/>
                  <a:miter/>
                </a:ln>
              </p:spPr>
              <p:txBody>
                <a:bodyPr rtlCol="0" anchor="ctr"/>
                <a:p>
                  <a:endParaRPr lang="zh-CN" altLang="en-US"/>
                </a:p>
              </p:txBody>
            </p:sp>
          </p:grpSp>
        </p:grpSp>
        <p:grpSp>
          <p:nvGrpSpPr>
            <p:cNvPr id="802" name="图形 738"/>
            <p:cNvGrpSpPr/>
            <p:nvPr/>
          </p:nvGrpSpPr>
          <p:grpSpPr>
            <a:xfrm rot="0">
              <a:off x="5627" y="3633"/>
              <a:ext cx="7972" cy="454"/>
              <a:chOff x="3573307" y="2316597"/>
              <a:chExt cx="5062028" cy="288035"/>
            </a:xfrm>
            <a:solidFill>
              <a:srgbClr val="4A9F51"/>
            </a:solidFill>
          </p:grpSpPr>
          <p:sp>
            <p:nvSpPr>
              <p:cNvPr id="803" name="任意多边形: 形状 802"/>
              <p:cNvSpPr/>
              <p:nvPr/>
            </p:nvSpPr>
            <p:spPr>
              <a:xfrm>
                <a:off x="3941589" y="2439301"/>
                <a:ext cx="4693747" cy="42543"/>
              </a:xfrm>
              <a:custGeom>
                <a:avLst/>
                <a:gdLst>
                  <a:gd name="connsiteX0" fmla="*/ 0 w 4693747"/>
                  <a:gd name="connsiteY0" fmla="*/ 0 h 42543"/>
                  <a:gd name="connsiteX1" fmla="*/ 4693747 w 4693747"/>
                  <a:gd name="connsiteY1" fmla="*/ 0 h 42543"/>
                  <a:gd name="connsiteX2" fmla="*/ 4693747 w 4693747"/>
                  <a:gd name="connsiteY2" fmla="*/ 42543 h 42543"/>
                  <a:gd name="connsiteX3" fmla="*/ 0 w 4693747"/>
                  <a:gd name="connsiteY3" fmla="*/ 42543 h 42543"/>
                </a:gdLst>
                <a:ahLst/>
                <a:cxnLst>
                  <a:cxn ang="0">
                    <a:pos x="connsiteX0" y="connsiteY0"/>
                  </a:cxn>
                  <a:cxn ang="0">
                    <a:pos x="connsiteX1" y="connsiteY1"/>
                  </a:cxn>
                  <a:cxn ang="0">
                    <a:pos x="connsiteX2" y="connsiteY2"/>
                  </a:cxn>
                  <a:cxn ang="0">
                    <a:pos x="connsiteX3" y="connsiteY3"/>
                  </a:cxn>
                </a:cxnLst>
                <a:rect l="l" t="t" r="r" b="b"/>
                <a:pathLst>
                  <a:path w="4693747" h="42543">
                    <a:moveTo>
                      <a:pt x="0" y="0"/>
                    </a:moveTo>
                    <a:lnTo>
                      <a:pt x="4693747" y="0"/>
                    </a:lnTo>
                    <a:lnTo>
                      <a:pt x="4693747" y="42543"/>
                    </a:lnTo>
                    <a:lnTo>
                      <a:pt x="0" y="42543"/>
                    </a:lnTo>
                    <a:close/>
                  </a:path>
                </a:pathLst>
              </a:custGeom>
              <a:solidFill>
                <a:srgbClr val="4A9F51"/>
              </a:solidFill>
              <a:ln w="8492" cap="flat">
                <a:noFill/>
                <a:prstDash val="solid"/>
                <a:miter/>
              </a:ln>
            </p:spPr>
            <p:txBody>
              <a:bodyPr rtlCol="0" anchor="ctr"/>
              <a:p>
                <a:endParaRPr lang="zh-CN" altLang="en-US"/>
              </a:p>
            </p:txBody>
          </p:sp>
          <p:sp>
            <p:nvSpPr>
              <p:cNvPr id="804" name="任意多边形: 形状 803"/>
              <p:cNvSpPr/>
              <p:nvPr/>
            </p:nvSpPr>
            <p:spPr>
              <a:xfrm>
                <a:off x="3573307" y="2316597"/>
                <a:ext cx="288036" cy="288035"/>
              </a:xfrm>
              <a:custGeom>
                <a:avLst/>
                <a:gdLst>
                  <a:gd name="connsiteX0" fmla="*/ 144018 w 288036"/>
                  <a:gd name="connsiteY0" fmla="*/ 0 h 288035"/>
                  <a:gd name="connsiteX1" fmla="*/ 0 w 288036"/>
                  <a:gd name="connsiteY1" fmla="*/ 144018 h 288035"/>
                  <a:gd name="connsiteX2" fmla="*/ 144018 w 288036"/>
                  <a:gd name="connsiteY2" fmla="*/ 288036 h 288035"/>
                  <a:gd name="connsiteX3" fmla="*/ 288036 w 288036"/>
                  <a:gd name="connsiteY3" fmla="*/ 144018 h 288035"/>
                  <a:gd name="connsiteX4" fmla="*/ 144018 w 288036"/>
                  <a:gd name="connsiteY4" fmla="*/ 0 h 288035"/>
                  <a:gd name="connsiteX5" fmla="*/ 240143 w 288036"/>
                  <a:gd name="connsiteY5" fmla="*/ 229189 h 288035"/>
                  <a:gd name="connsiteX6" fmla="*/ 228255 w 288036"/>
                  <a:gd name="connsiteY6" fmla="*/ 240398 h 288035"/>
                  <a:gd name="connsiteX7" fmla="*/ 163294 w 288036"/>
                  <a:gd name="connsiteY7" fmla="*/ 153104 h 288035"/>
                  <a:gd name="connsiteX8" fmla="*/ 112854 w 288036"/>
                  <a:gd name="connsiteY8" fmla="*/ 193694 h 288035"/>
                  <a:gd name="connsiteX9" fmla="*/ 123723 w 288036"/>
                  <a:gd name="connsiteY9" fmla="*/ 240907 h 288035"/>
                  <a:gd name="connsiteX10" fmla="*/ 118543 w 288036"/>
                  <a:gd name="connsiteY10" fmla="*/ 245833 h 288035"/>
                  <a:gd name="connsiteX11" fmla="*/ 89757 w 288036"/>
                  <a:gd name="connsiteY11" fmla="*/ 194543 h 288035"/>
                  <a:gd name="connsiteX12" fmla="*/ 40250 w 288036"/>
                  <a:gd name="connsiteY12" fmla="*/ 162784 h 288035"/>
                  <a:gd name="connsiteX13" fmla="*/ 45430 w 288036"/>
                  <a:gd name="connsiteY13" fmla="*/ 157859 h 288035"/>
                  <a:gd name="connsiteX14" fmla="*/ 91879 w 288036"/>
                  <a:gd name="connsiteY14" fmla="*/ 171531 h 288035"/>
                  <a:gd name="connsiteX15" fmla="*/ 135357 w 288036"/>
                  <a:gd name="connsiteY15" fmla="*/ 123638 h 288035"/>
                  <a:gd name="connsiteX16" fmla="*/ 52139 w 288036"/>
                  <a:gd name="connsiteY16" fmla="*/ 53582 h 288035"/>
                  <a:gd name="connsiteX17" fmla="*/ 64027 w 288036"/>
                  <a:gd name="connsiteY17" fmla="*/ 42373 h 288035"/>
                  <a:gd name="connsiteX18" fmla="*/ 175182 w 288036"/>
                  <a:gd name="connsiteY18" fmla="*/ 82199 h 288035"/>
                  <a:gd name="connsiteX19" fmla="*/ 196072 w 288036"/>
                  <a:gd name="connsiteY19" fmla="*/ 63602 h 288035"/>
                  <a:gd name="connsiteX20" fmla="*/ 247786 w 288036"/>
                  <a:gd name="connsiteY20" fmla="*/ 45685 h 288035"/>
                  <a:gd name="connsiteX21" fmla="*/ 226811 w 288036"/>
                  <a:gd name="connsiteY21" fmla="*/ 96210 h 288035"/>
                  <a:gd name="connsiteX22" fmla="*/ 206941 w 288036"/>
                  <a:gd name="connsiteY22" fmla="*/ 115996 h 288035"/>
                  <a:gd name="connsiteX23" fmla="*/ 240143 w 288036"/>
                  <a:gd name="connsiteY23" fmla="*/ 229189 h 28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8036" h="288035">
                    <a:moveTo>
                      <a:pt x="144018" y="0"/>
                    </a:moveTo>
                    <a:cubicBezTo>
                      <a:pt x="64451" y="0"/>
                      <a:pt x="0" y="64451"/>
                      <a:pt x="0" y="144018"/>
                    </a:cubicBezTo>
                    <a:cubicBezTo>
                      <a:pt x="0" y="223585"/>
                      <a:pt x="64451" y="288036"/>
                      <a:pt x="144018" y="288036"/>
                    </a:cubicBezTo>
                    <a:cubicBezTo>
                      <a:pt x="223585" y="288036"/>
                      <a:pt x="288036" y="223585"/>
                      <a:pt x="288036" y="144018"/>
                    </a:cubicBezTo>
                    <a:cubicBezTo>
                      <a:pt x="288036" y="64451"/>
                      <a:pt x="223500" y="0"/>
                      <a:pt x="144018" y="0"/>
                    </a:cubicBezTo>
                    <a:close/>
                    <a:moveTo>
                      <a:pt x="240143" y="229189"/>
                    </a:moveTo>
                    <a:lnTo>
                      <a:pt x="228255" y="240398"/>
                    </a:lnTo>
                    <a:lnTo>
                      <a:pt x="163294" y="153104"/>
                    </a:lnTo>
                    <a:cubicBezTo>
                      <a:pt x="137055" y="174758"/>
                      <a:pt x="112854" y="193694"/>
                      <a:pt x="112854" y="193694"/>
                    </a:cubicBezTo>
                    <a:lnTo>
                      <a:pt x="123723" y="240907"/>
                    </a:lnTo>
                    <a:lnTo>
                      <a:pt x="118543" y="245833"/>
                    </a:lnTo>
                    <a:lnTo>
                      <a:pt x="89757" y="194543"/>
                    </a:lnTo>
                    <a:lnTo>
                      <a:pt x="40250" y="162784"/>
                    </a:lnTo>
                    <a:lnTo>
                      <a:pt x="45430" y="157859"/>
                    </a:lnTo>
                    <a:lnTo>
                      <a:pt x="91879" y="171531"/>
                    </a:lnTo>
                    <a:cubicBezTo>
                      <a:pt x="91879" y="171531"/>
                      <a:pt x="112259" y="148519"/>
                      <a:pt x="135357" y="123638"/>
                    </a:cubicBezTo>
                    <a:lnTo>
                      <a:pt x="52139" y="53582"/>
                    </a:lnTo>
                    <a:lnTo>
                      <a:pt x="64027" y="42373"/>
                    </a:lnTo>
                    <a:lnTo>
                      <a:pt x="175182" y="82199"/>
                    </a:lnTo>
                    <a:cubicBezTo>
                      <a:pt x="184014" y="73453"/>
                      <a:pt x="191486" y="66659"/>
                      <a:pt x="196072" y="63602"/>
                    </a:cubicBezTo>
                    <a:cubicBezTo>
                      <a:pt x="217386" y="49082"/>
                      <a:pt x="228340" y="45855"/>
                      <a:pt x="247786" y="45685"/>
                    </a:cubicBezTo>
                    <a:cubicBezTo>
                      <a:pt x="246512" y="65131"/>
                      <a:pt x="242521" y="75830"/>
                      <a:pt x="226811" y="96210"/>
                    </a:cubicBezTo>
                    <a:cubicBezTo>
                      <a:pt x="223415" y="100626"/>
                      <a:pt x="216197" y="107674"/>
                      <a:pt x="206941" y="115996"/>
                    </a:cubicBezTo>
                    <a:lnTo>
                      <a:pt x="240143" y="229189"/>
                    </a:lnTo>
                    <a:close/>
                  </a:path>
                </a:pathLst>
              </a:custGeom>
              <a:solidFill>
                <a:srgbClr val="4A9F51"/>
              </a:solidFill>
              <a:ln w="8492" cap="flat">
                <a:noFill/>
                <a:prstDash val="solid"/>
                <a:miter/>
              </a:ln>
            </p:spPr>
            <p:txBody>
              <a:bodyPr rtlCol="0" anchor="ctr"/>
              <a:p>
                <a:endParaRPr lang="zh-CN" altLang="en-US"/>
              </a:p>
            </p:txBody>
          </p:sp>
        </p:grpSp>
        <p:pic>
          <p:nvPicPr>
            <p:cNvPr id="806" name="图片 805" descr="徽标&#10;&#10;描述已自动生成"/>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29" y="6298"/>
              <a:ext cx="850" cy="847"/>
            </a:xfrm>
            <a:prstGeom prst="rect">
              <a:avLst/>
            </a:prstGeom>
          </p:spPr>
        </p:pic>
        <p:grpSp>
          <p:nvGrpSpPr>
            <p:cNvPr id="70" name="图形 22"/>
            <p:cNvGrpSpPr/>
            <p:nvPr/>
          </p:nvGrpSpPr>
          <p:grpSpPr>
            <a:xfrm rot="0">
              <a:off x="11344" y="3504"/>
              <a:ext cx="18" cy="3793"/>
              <a:chOff x="7196600" y="2223189"/>
              <a:chExt cx="11463" cy="2408310"/>
            </a:xfrm>
            <a:solidFill>
              <a:srgbClr val="FFFFFF"/>
            </a:solidFill>
          </p:grpSpPr>
          <p:sp>
            <p:nvSpPr>
              <p:cNvPr id="71" name="任意多边形: 形状 24"/>
              <p:cNvSpPr/>
              <p:nvPr/>
            </p:nvSpPr>
            <p:spPr>
              <a:xfrm>
                <a:off x="7196600" y="2223189"/>
                <a:ext cx="11378" cy="39825"/>
              </a:xfrm>
              <a:custGeom>
                <a:avLst/>
                <a:gdLst>
                  <a:gd name="connsiteX0" fmla="*/ 0 w 11378"/>
                  <a:gd name="connsiteY0" fmla="*/ 0 h 39825"/>
                  <a:gd name="connsiteX1" fmla="*/ 11379 w 11378"/>
                  <a:gd name="connsiteY1" fmla="*/ 0 h 39825"/>
                  <a:gd name="connsiteX2" fmla="*/ 11379 w 11378"/>
                  <a:gd name="connsiteY2" fmla="*/ 39826 h 39825"/>
                  <a:gd name="connsiteX3" fmla="*/ 0 w 11378"/>
                  <a:gd name="connsiteY3" fmla="*/ 39826 h 39825"/>
                </a:gdLst>
                <a:ahLst/>
                <a:cxnLst>
                  <a:cxn ang="0">
                    <a:pos x="connsiteX0" y="connsiteY0"/>
                  </a:cxn>
                  <a:cxn ang="0">
                    <a:pos x="connsiteX1" y="connsiteY1"/>
                  </a:cxn>
                  <a:cxn ang="0">
                    <a:pos x="connsiteX2" y="connsiteY2"/>
                  </a:cxn>
                  <a:cxn ang="0">
                    <a:pos x="connsiteX3" y="connsiteY3"/>
                  </a:cxn>
                </a:cxnLst>
                <a:rect l="l" t="t" r="r" b="b"/>
                <a:pathLst>
                  <a:path w="11378" h="39825">
                    <a:moveTo>
                      <a:pt x="0" y="0"/>
                    </a:moveTo>
                    <a:lnTo>
                      <a:pt x="11379" y="0"/>
                    </a:lnTo>
                    <a:lnTo>
                      <a:pt x="11379" y="39826"/>
                    </a:lnTo>
                    <a:lnTo>
                      <a:pt x="0" y="39826"/>
                    </a:lnTo>
                    <a:close/>
                  </a:path>
                </a:pathLst>
              </a:custGeom>
              <a:solidFill>
                <a:srgbClr val="FFFFFF"/>
              </a:solidFill>
              <a:ln w="8492"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72" name="任意多边形: 形状 25"/>
              <p:cNvSpPr/>
              <p:nvPr/>
            </p:nvSpPr>
            <p:spPr>
              <a:xfrm>
                <a:off x="7196685" y="2343345"/>
                <a:ext cx="11378" cy="2167997"/>
              </a:xfrm>
              <a:custGeom>
                <a:avLst/>
                <a:gdLst>
                  <a:gd name="connsiteX0" fmla="*/ 11379 w 11378"/>
                  <a:gd name="connsiteY0" fmla="*/ 2167997 h 2167997"/>
                  <a:gd name="connsiteX1" fmla="*/ 0 w 11378"/>
                  <a:gd name="connsiteY1" fmla="*/ 2167997 h 2167997"/>
                  <a:gd name="connsiteX2" fmla="*/ 0 w 11378"/>
                  <a:gd name="connsiteY2" fmla="*/ 2087667 h 2167997"/>
                  <a:gd name="connsiteX3" fmla="*/ 11379 w 11378"/>
                  <a:gd name="connsiteY3" fmla="*/ 2087667 h 2167997"/>
                  <a:gd name="connsiteX4" fmla="*/ 11379 w 11378"/>
                  <a:gd name="connsiteY4" fmla="*/ 2167997 h 2167997"/>
                  <a:gd name="connsiteX5" fmla="*/ 11379 w 11378"/>
                  <a:gd name="connsiteY5" fmla="*/ 2007421 h 2167997"/>
                  <a:gd name="connsiteX6" fmla="*/ 0 w 11378"/>
                  <a:gd name="connsiteY6" fmla="*/ 2007421 h 2167997"/>
                  <a:gd name="connsiteX7" fmla="*/ 0 w 11378"/>
                  <a:gd name="connsiteY7" fmla="*/ 1927090 h 2167997"/>
                  <a:gd name="connsiteX8" fmla="*/ 11379 w 11378"/>
                  <a:gd name="connsiteY8" fmla="*/ 1927090 h 2167997"/>
                  <a:gd name="connsiteX9" fmla="*/ 11379 w 11378"/>
                  <a:gd name="connsiteY9" fmla="*/ 2007421 h 2167997"/>
                  <a:gd name="connsiteX10" fmla="*/ 11379 w 11378"/>
                  <a:gd name="connsiteY10" fmla="*/ 1846844 h 2167997"/>
                  <a:gd name="connsiteX11" fmla="*/ 0 w 11378"/>
                  <a:gd name="connsiteY11" fmla="*/ 1846844 h 2167997"/>
                  <a:gd name="connsiteX12" fmla="*/ 0 w 11378"/>
                  <a:gd name="connsiteY12" fmla="*/ 1766513 h 2167997"/>
                  <a:gd name="connsiteX13" fmla="*/ 11379 w 11378"/>
                  <a:gd name="connsiteY13" fmla="*/ 1766513 h 2167997"/>
                  <a:gd name="connsiteX14" fmla="*/ 11379 w 11378"/>
                  <a:gd name="connsiteY14" fmla="*/ 1846844 h 2167997"/>
                  <a:gd name="connsiteX15" fmla="*/ 11379 w 11378"/>
                  <a:gd name="connsiteY15" fmla="*/ 1686267 h 2167997"/>
                  <a:gd name="connsiteX16" fmla="*/ 0 w 11378"/>
                  <a:gd name="connsiteY16" fmla="*/ 1686267 h 2167997"/>
                  <a:gd name="connsiteX17" fmla="*/ 0 w 11378"/>
                  <a:gd name="connsiteY17" fmla="*/ 1605937 h 2167997"/>
                  <a:gd name="connsiteX18" fmla="*/ 11379 w 11378"/>
                  <a:gd name="connsiteY18" fmla="*/ 1605937 h 2167997"/>
                  <a:gd name="connsiteX19" fmla="*/ 11379 w 11378"/>
                  <a:gd name="connsiteY19" fmla="*/ 1686267 h 2167997"/>
                  <a:gd name="connsiteX20" fmla="*/ 11379 w 11378"/>
                  <a:gd name="connsiteY20" fmla="*/ 1525606 h 2167997"/>
                  <a:gd name="connsiteX21" fmla="*/ 0 w 11378"/>
                  <a:gd name="connsiteY21" fmla="*/ 1525606 h 2167997"/>
                  <a:gd name="connsiteX22" fmla="*/ 0 w 11378"/>
                  <a:gd name="connsiteY22" fmla="*/ 1445275 h 2167997"/>
                  <a:gd name="connsiteX23" fmla="*/ 11379 w 11378"/>
                  <a:gd name="connsiteY23" fmla="*/ 1445275 h 2167997"/>
                  <a:gd name="connsiteX24" fmla="*/ 11379 w 11378"/>
                  <a:gd name="connsiteY24" fmla="*/ 1525606 h 2167997"/>
                  <a:gd name="connsiteX25" fmla="*/ 11379 w 11378"/>
                  <a:gd name="connsiteY25" fmla="*/ 1365029 h 2167997"/>
                  <a:gd name="connsiteX26" fmla="*/ 0 w 11378"/>
                  <a:gd name="connsiteY26" fmla="*/ 1365029 h 2167997"/>
                  <a:gd name="connsiteX27" fmla="*/ 0 w 11378"/>
                  <a:gd name="connsiteY27" fmla="*/ 1284698 h 2167997"/>
                  <a:gd name="connsiteX28" fmla="*/ 11379 w 11378"/>
                  <a:gd name="connsiteY28" fmla="*/ 1284698 h 2167997"/>
                  <a:gd name="connsiteX29" fmla="*/ 11379 w 11378"/>
                  <a:gd name="connsiteY29" fmla="*/ 1365029 h 2167997"/>
                  <a:gd name="connsiteX30" fmla="*/ 11379 w 11378"/>
                  <a:gd name="connsiteY30" fmla="*/ 1204452 h 2167997"/>
                  <a:gd name="connsiteX31" fmla="*/ 0 w 11378"/>
                  <a:gd name="connsiteY31" fmla="*/ 1204452 h 2167997"/>
                  <a:gd name="connsiteX32" fmla="*/ 0 w 11378"/>
                  <a:gd name="connsiteY32" fmla="*/ 1124122 h 2167997"/>
                  <a:gd name="connsiteX33" fmla="*/ 11379 w 11378"/>
                  <a:gd name="connsiteY33" fmla="*/ 1124122 h 2167997"/>
                  <a:gd name="connsiteX34" fmla="*/ 11379 w 11378"/>
                  <a:gd name="connsiteY34" fmla="*/ 1204452 h 2167997"/>
                  <a:gd name="connsiteX35" fmla="*/ 11379 w 11378"/>
                  <a:gd name="connsiteY35" fmla="*/ 1043876 h 2167997"/>
                  <a:gd name="connsiteX36" fmla="*/ 0 w 11378"/>
                  <a:gd name="connsiteY36" fmla="*/ 1043876 h 2167997"/>
                  <a:gd name="connsiteX37" fmla="*/ 0 w 11378"/>
                  <a:gd name="connsiteY37" fmla="*/ 963545 h 2167997"/>
                  <a:gd name="connsiteX38" fmla="*/ 11379 w 11378"/>
                  <a:gd name="connsiteY38" fmla="*/ 963545 h 2167997"/>
                  <a:gd name="connsiteX39" fmla="*/ 11379 w 11378"/>
                  <a:gd name="connsiteY39" fmla="*/ 1043876 h 2167997"/>
                  <a:gd name="connsiteX40" fmla="*/ 11379 w 11378"/>
                  <a:gd name="connsiteY40" fmla="*/ 883299 h 2167997"/>
                  <a:gd name="connsiteX41" fmla="*/ 0 w 11378"/>
                  <a:gd name="connsiteY41" fmla="*/ 883299 h 2167997"/>
                  <a:gd name="connsiteX42" fmla="*/ 0 w 11378"/>
                  <a:gd name="connsiteY42" fmla="*/ 802968 h 2167997"/>
                  <a:gd name="connsiteX43" fmla="*/ 11379 w 11378"/>
                  <a:gd name="connsiteY43" fmla="*/ 802968 h 2167997"/>
                  <a:gd name="connsiteX44" fmla="*/ 11379 w 11378"/>
                  <a:gd name="connsiteY44" fmla="*/ 883299 h 2167997"/>
                  <a:gd name="connsiteX45" fmla="*/ 11379 w 11378"/>
                  <a:gd name="connsiteY45" fmla="*/ 722637 h 2167997"/>
                  <a:gd name="connsiteX46" fmla="*/ 0 w 11378"/>
                  <a:gd name="connsiteY46" fmla="*/ 722637 h 2167997"/>
                  <a:gd name="connsiteX47" fmla="*/ 0 w 11378"/>
                  <a:gd name="connsiteY47" fmla="*/ 642392 h 2167997"/>
                  <a:gd name="connsiteX48" fmla="*/ 11379 w 11378"/>
                  <a:gd name="connsiteY48" fmla="*/ 642392 h 2167997"/>
                  <a:gd name="connsiteX49" fmla="*/ 11379 w 11378"/>
                  <a:gd name="connsiteY49" fmla="*/ 722637 h 2167997"/>
                  <a:gd name="connsiteX50" fmla="*/ 11379 w 11378"/>
                  <a:gd name="connsiteY50" fmla="*/ 562061 h 2167997"/>
                  <a:gd name="connsiteX51" fmla="*/ 0 w 11378"/>
                  <a:gd name="connsiteY51" fmla="*/ 562061 h 2167997"/>
                  <a:gd name="connsiteX52" fmla="*/ 0 w 11378"/>
                  <a:gd name="connsiteY52" fmla="*/ 481730 h 2167997"/>
                  <a:gd name="connsiteX53" fmla="*/ 11379 w 11378"/>
                  <a:gd name="connsiteY53" fmla="*/ 481730 h 2167997"/>
                  <a:gd name="connsiteX54" fmla="*/ 11379 w 11378"/>
                  <a:gd name="connsiteY54" fmla="*/ 562061 h 2167997"/>
                  <a:gd name="connsiteX55" fmla="*/ 11379 w 11378"/>
                  <a:gd name="connsiteY55" fmla="*/ 401484 h 2167997"/>
                  <a:gd name="connsiteX56" fmla="*/ 0 w 11378"/>
                  <a:gd name="connsiteY56" fmla="*/ 401484 h 2167997"/>
                  <a:gd name="connsiteX57" fmla="*/ 0 w 11378"/>
                  <a:gd name="connsiteY57" fmla="*/ 321153 h 2167997"/>
                  <a:gd name="connsiteX58" fmla="*/ 11379 w 11378"/>
                  <a:gd name="connsiteY58" fmla="*/ 321153 h 2167997"/>
                  <a:gd name="connsiteX59" fmla="*/ 11379 w 11378"/>
                  <a:gd name="connsiteY59" fmla="*/ 401484 h 2167997"/>
                  <a:gd name="connsiteX60" fmla="*/ 11379 w 11378"/>
                  <a:gd name="connsiteY60" fmla="*/ 240907 h 2167997"/>
                  <a:gd name="connsiteX61" fmla="*/ 0 w 11378"/>
                  <a:gd name="connsiteY61" fmla="*/ 240907 h 2167997"/>
                  <a:gd name="connsiteX62" fmla="*/ 0 w 11378"/>
                  <a:gd name="connsiteY62" fmla="*/ 160577 h 2167997"/>
                  <a:gd name="connsiteX63" fmla="*/ 11379 w 11378"/>
                  <a:gd name="connsiteY63" fmla="*/ 160577 h 2167997"/>
                  <a:gd name="connsiteX64" fmla="*/ 11379 w 11378"/>
                  <a:gd name="connsiteY64" fmla="*/ 240907 h 2167997"/>
                  <a:gd name="connsiteX65" fmla="*/ 11379 w 11378"/>
                  <a:gd name="connsiteY65" fmla="*/ 80331 h 2167997"/>
                  <a:gd name="connsiteX66" fmla="*/ 0 w 11378"/>
                  <a:gd name="connsiteY66" fmla="*/ 80331 h 2167997"/>
                  <a:gd name="connsiteX67" fmla="*/ 0 w 11378"/>
                  <a:gd name="connsiteY67" fmla="*/ 0 h 2167997"/>
                  <a:gd name="connsiteX68" fmla="*/ 11379 w 11378"/>
                  <a:gd name="connsiteY68" fmla="*/ 0 h 2167997"/>
                  <a:gd name="connsiteX69" fmla="*/ 11379 w 11378"/>
                  <a:gd name="connsiteY69" fmla="*/ 80331 h 216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378" h="2167997">
                    <a:moveTo>
                      <a:pt x="11379" y="2167997"/>
                    </a:moveTo>
                    <a:lnTo>
                      <a:pt x="0" y="2167997"/>
                    </a:lnTo>
                    <a:lnTo>
                      <a:pt x="0" y="2087667"/>
                    </a:lnTo>
                    <a:lnTo>
                      <a:pt x="11379" y="2087667"/>
                    </a:lnTo>
                    <a:lnTo>
                      <a:pt x="11379" y="2167997"/>
                    </a:lnTo>
                    <a:close/>
                    <a:moveTo>
                      <a:pt x="11379" y="2007421"/>
                    </a:moveTo>
                    <a:lnTo>
                      <a:pt x="0" y="2007421"/>
                    </a:lnTo>
                    <a:lnTo>
                      <a:pt x="0" y="1927090"/>
                    </a:lnTo>
                    <a:lnTo>
                      <a:pt x="11379" y="1927090"/>
                    </a:lnTo>
                    <a:lnTo>
                      <a:pt x="11379" y="2007421"/>
                    </a:lnTo>
                    <a:close/>
                    <a:moveTo>
                      <a:pt x="11379" y="1846844"/>
                    </a:moveTo>
                    <a:lnTo>
                      <a:pt x="0" y="1846844"/>
                    </a:lnTo>
                    <a:lnTo>
                      <a:pt x="0" y="1766513"/>
                    </a:lnTo>
                    <a:lnTo>
                      <a:pt x="11379" y="1766513"/>
                    </a:lnTo>
                    <a:lnTo>
                      <a:pt x="11379" y="1846844"/>
                    </a:lnTo>
                    <a:close/>
                    <a:moveTo>
                      <a:pt x="11379" y="1686267"/>
                    </a:moveTo>
                    <a:lnTo>
                      <a:pt x="0" y="1686267"/>
                    </a:lnTo>
                    <a:lnTo>
                      <a:pt x="0" y="1605937"/>
                    </a:lnTo>
                    <a:lnTo>
                      <a:pt x="11379" y="1605937"/>
                    </a:lnTo>
                    <a:lnTo>
                      <a:pt x="11379" y="1686267"/>
                    </a:lnTo>
                    <a:close/>
                    <a:moveTo>
                      <a:pt x="11379" y="1525606"/>
                    </a:moveTo>
                    <a:lnTo>
                      <a:pt x="0" y="1525606"/>
                    </a:lnTo>
                    <a:lnTo>
                      <a:pt x="0" y="1445275"/>
                    </a:lnTo>
                    <a:lnTo>
                      <a:pt x="11379" y="1445275"/>
                    </a:lnTo>
                    <a:lnTo>
                      <a:pt x="11379" y="1525606"/>
                    </a:lnTo>
                    <a:close/>
                    <a:moveTo>
                      <a:pt x="11379" y="1365029"/>
                    </a:moveTo>
                    <a:lnTo>
                      <a:pt x="0" y="1365029"/>
                    </a:lnTo>
                    <a:lnTo>
                      <a:pt x="0" y="1284698"/>
                    </a:lnTo>
                    <a:lnTo>
                      <a:pt x="11379" y="1284698"/>
                    </a:lnTo>
                    <a:lnTo>
                      <a:pt x="11379" y="1365029"/>
                    </a:lnTo>
                    <a:close/>
                    <a:moveTo>
                      <a:pt x="11379" y="1204452"/>
                    </a:moveTo>
                    <a:lnTo>
                      <a:pt x="0" y="1204452"/>
                    </a:lnTo>
                    <a:lnTo>
                      <a:pt x="0" y="1124122"/>
                    </a:lnTo>
                    <a:lnTo>
                      <a:pt x="11379" y="1124122"/>
                    </a:lnTo>
                    <a:lnTo>
                      <a:pt x="11379" y="1204452"/>
                    </a:lnTo>
                    <a:close/>
                    <a:moveTo>
                      <a:pt x="11379" y="1043876"/>
                    </a:moveTo>
                    <a:lnTo>
                      <a:pt x="0" y="1043876"/>
                    </a:lnTo>
                    <a:lnTo>
                      <a:pt x="0" y="963545"/>
                    </a:lnTo>
                    <a:lnTo>
                      <a:pt x="11379" y="963545"/>
                    </a:lnTo>
                    <a:lnTo>
                      <a:pt x="11379" y="1043876"/>
                    </a:lnTo>
                    <a:close/>
                    <a:moveTo>
                      <a:pt x="11379" y="883299"/>
                    </a:moveTo>
                    <a:lnTo>
                      <a:pt x="0" y="883299"/>
                    </a:lnTo>
                    <a:lnTo>
                      <a:pt x="0" y="802968"/>
                    </a:lnTo>
                    <a:lnTo>
                      <a:pt x="11379" y="802968"/>
                    </a:lnTo>
                    <a:lnTo>
                      <a:pt x="11379" y="883299"/>
                    </a:lnTo>
                    <a:close/>
                    <a:moveTo>
                      <a:pt x="11379" y="722637"/>
                    </a:moveTo>
                    <a:lnTo>
                      <a:pt x="0" y="722637"/>
                    </a:lnTo>
                    <a:lnTo>
                      <a:pt x="0" y="642392"/>
                    </a:lnTo>
                    <a:lnTo>
                      <a:pt x="11379" y="642392"/>
                    </a:lnTo>
                    <a:lnTo>
                      <a:pt x="11379" y="722637"/>
                    </a:lnTo>
                    <a:close/>
                    <a:moveTo>
                      <a:pt x="11379" y="562061"/>
                    </a:moveTo>
                    <a:lnTo>
                      <a:pt x="0" y="562061"/>
                    </a:lnTo>
                    <a:lnTo>
                      <a:pt x="0" y="481730"/>
                    </a:lnTo>
                    <a:lnTo>
                      <a:pt x="11379" y="481730"/>
                    </a:lnTo>
                    <a:lnTo>
                      <a:pt x="11379" y="562061"/>
                    </a:lnTo>
                    <a:close/>
                    <a:moveTo>
                      <a:pt x="11379" y="401484"/>
                    </a:moveTo>
                    <a:lnTo>
                      <a:pt x="0" y="401484"/>
                    </a:lnTo>
                    <a:lnTo>
                      <a:pt x="0" y="321153"/>
                    </a:lnTo>
                    <a:lnTo>
                      <a:pt x="11379" y="321153"/>
                    </a:lnTo>
                    <a:lnTo>
                      <a:pt x="11379" y="401484"/>
                    </a:lnTo>
                    <a:close/>
                    <a:moveTo>
                      <a:pt x="11379" y="240907"/>
                    </a:moveTo>
                    <a:lnTo>
                      <a:pt x="0" y="240907"/>
                    </a:lnTo>
                    <a:lnTo>
                      <a:pt x="0" y="160577"/>
                    </a:lnTo>
                    <a:lnTo>
                      <a:pt x="11379" y="160577"/>
                    </a:lnTo>
                    <a:lnTo>
                      <a:pt x="11379" y="240907"/>
                    </a:lnTo>
                    <a:close/>
                    <a:moveTo>
                      <a:pt x="11379" y="80331"/>
                    </a:moveTo>
                    <a:lnTo>
                      <a:pt x="0" y="80331"/>
                    </a:lnTo>
                    <a:lnTo>
                      <a:pt x="0" y="0"/>
                    </a:lnTo>
                    <a:lnTo>
                      <a:pt x="11379" y="0"/>
                    </a:lnTo>
                    <a:lnTo>
                      <a:pt x="11379" y="80331"/>
                    </a:lnTo>
                    <a:close/>
                  </a:path>
                </a:pathLst>
              </a:custGeom>
              <a:solidFill>
                <a:srgbClr val="FFFFFF"/>
              </a:solidFill>
              <a:ln w="8492"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73" name="任意多边形: 形状 26"/>
              <p:cNvSpPr/>
              <p:nvPr/>
            </p:nvSpPr>
            <p:spPr>
              <a:xfrm>
                <a:off x="7196600" y="4591673"/>
                <a:ext cx="11378" cy="39825"/>
              </a:xfrm>
              <a:custGeom>
                <a:avLst/>
                <a:gdLst>
                  <a:gd name="connsiteX0" fmla="*/ 0 w 11378"/>
                  <a:gd name="connsiteY0" fmla="*/ 0 h 39825"/>
                  <a:gd name="connsiteX1" fmla="*/ 11379 w 11378"/>
                  <a:gd name="connsiteY1" fmla="*/ 0 h 39825"/>
                  <a:gd name="connsiteX2" fmla="*/ 11379 w 11378"/>
                  <a:gd name="connsiteY2" fmla="*/ 39826 h 39825"/>
                  <a:gd name="connsiteX3" fmla="*/ 0 w 11378"/>
                  <a:gd name="connsiteY3" fmla="*/ 39826 h 39825"/>
                </a:gdLst>
                <a:ahLst/>
                <a:cxnLst>
                  <a:cxn ang="0">
                    <a:pos x="connsiteX0" y="connsiteY0"/>
                  </a:cxn>
                  <a:cxn ang="0">
                    <a:pos x="connsiteX1" y="connsiteY1"/>
                  </a:cxn>
                  <a:cxn ang="0">
                    <a:pos x="connsiteX2" y="connsiteY2"/>
                  </a:cxn>
                  <a:cxn ang="0">
                    <a:pos x="connsiteX3" y="connsiteY3"/>
                  </a:cxn>
                </a:cxnLst>
                <a:rect l="l" t="t" r="r" b="b"/>
                <a:pathLst>
                  <a:path w="11378" h="39825">
                    <a:moveTo>
                      <a:pt x="0" y="0"/>
                    </a:moveTo>
                    <a:lnTo>
                      <a:pt x="11379" y="0"/>
                    </a:lnTo>
                    <a:lnTo>
                      <a:pt x="11379" y="39826"/>
                    </a:lnTo>
                    <a:lnTo>
                      <a:pt x="0" y="39826"/>
                    </a:lnTo>
                    <a:close/>
                  </a:path>
                </a:pathLst>
              </a:custGeom>
              <a:solidFill>
                <a:srgbClr val="FFFFFF"/>
              </a:solidFill>
              <a:ln w="8492"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grpSp>
        <p:sp>
          <p:nvSpPr>
            <p:cNvPr id="74" name="文本框 73"/>
            <p:cNvSpPr txBox="1"/>
            <p:nvPr/>
          </p:nvSpPr>
          <p:spPr>
            <a:xfrm>
              <a:off x="5878" y="4308"/>
              <a:ext cx="7972" cy="1858"/>
            </a:xfrm>
            <a:prstGeom prst="rect">
              <a:avLst/>
            </a:prstGeom>
            <a:noFill/>
          </p:spPr>
          <p:txBody>
            <a:bodyPr wrap="square" rtlCol="0">
              <a:spAutoFit/>
            </a:bodyPr>
            <a:p>
              <a:pPr algn="just">
                <a:lnSpc>
                  <a:spcPct val="120000"/>
                </a:lnSpc>
              </a:pPr>
              <a:r>
                <a:rPr lang="zh-CN" altLang="en-US" sz="1400" spc="200">
                  <a:uFillTx/>
                  <a:latin typeface="汉仪粗圆简" panose="02010600000101010101" charset="-122"/>
                  <a:ea typeface="汉仪粗圆简" panose="02010600000101010101" charset="-122"/>
                  <a:cs typeface="汉仪粗圆简" panose="02010600000101010101" charset="-122"/>
                  <a:sym typeface="+mn-ea"/>
                </a:rPr>
                <a:t>这个环节相当于从</a:t>
              </a:r>
              <a:r>
                <a:rPr lang="en-US" altLang="zh-CN" sz="1400" spc="200">
                  <a:uFillTx/>
                  <a:latin typeface="汉仪粗圆简" panose="02010600000101010101" charset="-122"/>
                  <a:ea typeface="汉仪粗圆简" panose="02010600000101010101" charset="-122"/>
                  <a:cs typeface="汉仪粗圆简" panose="02010600000101010101" charset="-122"/>
                  <a:sym typeface="+mn-ea"/>
                </a:rPr>
                <a:t>“</a:t>
              </a:r>
              <a:r>
                <a:rPr lang="zh-CN" altLang="en-US" sz="1400" spc="200">
                  <a:uFillTx/>
                  <a:latin typeface="汉仪粗圆简" panose="02010600000101010101" charset="-122"/>
                  <a:ea typeface="汉仪粗圆简" panose="02010600000101010101" charset="-122"/>
                  <a:cs typeface="汉仪粗圆简" panose="02010600000101010101" charset="-122"/>
                  <a:sym typeface="+mn-ea"/>
                </a:rPr>
                <a:t>点</a:t>
              </a:r>
              <a:r>
                <a:rPr lang="en-US" altLang="zh-CN" sz="1400" spc="200">
                  <a:uFillTx/>
                  <a:latin typeface="汉仪粗圆简" panose="02010600000101010101" charset="-122"/>
                  <a:ea typeface="汉仪粗圆简" panose="02010600000101010101" charset="-122"/>
                  <a:cs typeface="汉仪粗圆简" panose="02010600000101010101" charset="-122"/>
                  <a:sym typeface="+mn-ea"/>
                </a:rPr>
                <a:t>”</a:t>
              </a:r>
              <a:r>
                <a:rPr lang="zh-CN" altLang="en-US" sz="1400" spc="200">
                  <a:uFillTx/>
                  <a:latin typeface="汉仪粗圆简" panose="02010600000101010101" charset="-122"/>
                  <a:ea typeface="汉仪粗圆简" panose="02010600000101010101" charset="-122"/>
                  <a:cs typeface="汉仪粗圆简" panose="02010600000101010101" charset="-122"/>
                  <a:sym typeface="+mn-ea"/>
                </a:rPr>
                <a:t>上开展资助育人工作，。</a:t>
              </a:r>
              <a:endParaRPr lang="zh-CN" altLang="en-US" sz="1400" spc="200">
                <a:solidFill>
                  <a:srgbClr val="504A4A"/>
                </a:solidFill>
                <a:uFillTx/>
                <a:latin typeface="汉仪铁线黑-65简" panose="00020600040101010101" charset="-122"/>
                <a:ea typeface="汉仪铁线黑-65简" panose="00020600040101010101" charset="-122"/>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特殊群体学生</a:t>
            </a:r>
            <a:endParaRPr lang="zh-CN" altLang="en-US"/>
          </a:p>
        </p:txBody>
      </p:sp>
      <p:sp>
        <p:nvSpPr>
          <p:cNvPr id="3" name="文本占位符 2"/>
          <p:cNvSpPr>
            <a:spLocks noGrp="1"/>
          </p:cNvSpPr>
          <p:nvPr>
            <p:ph type="body" idx="1"/>
          </p:nvPr>
        </p:nvSpPr>
        <p:spPr/>
        <p:txBody>
          <a:bodyPr/>
          <a:p>
            <a:r>
              <a:rPr lang="en-US" altLang="zh-CN" sz="2000"/>
              <a:t>1.</a:t>
            </a:r>
            <a:r>
              <a:rPr lang="zh-CN" altLang="en-US" sz="2000"/>
              <a:t>脱贫享受政策家庭学生</a:t>
            </a:r>
            <a:endParaRPr lang="zh-CN" altLang="en-US" sz="2000"/>
          </a:p>
          <a:p>
            <a:r>
              <a:rPr lang="en-US" altLang="zh-CN" sz="2000"/>
              <a:t>2.</a:t>
            </a:r>
            <a:r>
              <a:rPr lang="zh-CN" altLang="en-US" sz="2000"/>
              <a:t>防止返贫致贫监测对象</a:t>
            </a:r>
            <a:endParaRPr lang="zh-CN" altLang="en-US" sz="2000"/>
          </a:p>
          <a:p>
            <a:r>
              <a:rPr lang="en-US" altLang="zh-CN" sz="2000"/>
              <a:t>3.</a:t>
            </a:r>
            <a:r>
              <a:rPr lang="zh-CN" altLang="en-US" sz="2000"/>
              <a:t>低保对象</a:t>
            </a:r>
            <a:endParaRPr lang="zh-CN" altLang="en-US" sz="2000"/>
          </a:p>
          <a:p>
            <a:r>
              <a:rPr lang="en-US" altLang="zh-CN" sz="2000"/>
              <a:t>4.</a:t>
            </a:r>
            <a:r>
              <a:rPr lang="zh-CN" altLang="en-US" sz="2000"/>
              <a:t>特困人员</a:t>
            </a:r>
            <a:endParaRPr lang="zh-CN" altLang="en-US" sz="2000"/>
          </a:p>
          <a:p>
            <a:r>
              <a:rPr lang="en-US" altLang="zh-CN" sz="2000"/>
              <a:t>5.</a:t>
            </a:r>
            <a:r>
              <a:rPr lang="zh-CN" altLang="en-US" sz="2000"/>
              <a:t>低保边缘家庭学生</a:t>
            </a:r>
            <a:endParaRPr lang="zh-CN" altLang="en-US" sz="2000"/>
          </a:p>
          <a:p>
            <a:r>
              <a:rPr lang="en-US" altLang="zh-CN" sz="2000"/>
              <a:t>6.</a:t>
            </a:r>
            <a:r>
              <a:rPr lang="zh-CN" altLang="en-US" sz="2000"/>
              <a:t>孤儿</a:t>
            </a:r>
            <a:endParaRPr lang="zh-CN" altLang="en-US" sz="2000"/>
          </a:p>
          <a:p>
            <a:r>
              <a:rPr lang="en-US" altLang="zh-CN" sz="2000"/>
              <a:t>7.</a:t>
            </a:r>
            <a:r>
              <a:rPr lang="zh-CN" altLang="en-US" sz="2000"/>
              <a:t>事实无人抚养儿童</a:t>
            </a:r>
            <a:endParaRPr lang="zh-CN" altLang="en-US" sz="2000"/>
          </a:p>
          <a:p>
            <a:r>
              <a:rPr lang="en-US" altLang="zh-CN" sz="2000"/>
              <a:t>8.</a:t>
            </a:r>
            <a:r>
              <a:rPr lang="zh-CN" altLang="en-US" sz="2000"/>
              <a:t>重点困境儿童</a:t>
            </a:r>
            <a:endParaRPr lang="zh-CN" altLang="en-US" sz="2000"/>
          </a:p>
          <a:p>
            <a:r>
              <a:rPr lang="en-US" altLang="zh-CN" sz="2000"/>
              <a:t>9.</a:t>
            </a:r>
            <a:r>
              <a:rPr lang="zh-CN" altLang="en-US" sz="2000"/>
              <a:t>刚性支出困难家庭学生</a:t>
            </a:r>
            <a:endParaRPr lang="zh-CN" altLang="en-US" sz="2000"/>
          </a:p>
          <a:p>
            <a:r>
              <a:rPr lang="en-US" altLang="zh-CN" sz="2000"/>
              <a:t>10.</a:t>
            </a:r>
            <a:r>
              <a:rPr lang="zh-CN" altLang="en-US" sz="2000"/>
              <a:t>烈士子女</a:t>
            </a:r>
            <a:endParaRPr lang="zh-CN" altLang="en-US" sz="2000"/>
          </a:p>
          <a:p>
            <a:r>
              <a:rPr lang="en-US" altLang="zh-CN" sz="2000"/>
              <a:t>11.</a:t>
            </a:r>
            <a:r>
              <a:rPr lang="zh-CN" altLang="en-US" sz="2000"/>
              <a:t>家庭经济困难的残疾学生及残疾人子女（不在免申即享范围）</a:t>
            </a:r>
            <a:endParaRPr lang="zh-CN" altLang="en-US"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935608" y="2016730"/>
            <a:ext cx="3086955" cy="1522429"/>
          </a:xfrm>
          <a:prstGeom prst="rect">
            <a:avLst/>
          </a:prstGeom>
        </p:spPr>
        <p:txBody>
          <a:bodyPr vert="horz" wrap="square" lIns="91440" tIns="45720" rIns="91440" bIns="45720" rtlCol="0" anchor="ctr" anchorCtr="0">
            <a:normAutofit/>
          </a:bodyPr>
          <a:lstStyle/>
          <a:p>
            <a:pPr algn="r">
              <a:lnSpc>
                <a:spcPct val="100000"/>
              </a:lnSpc>
              <a:spcBef>
                <a:spcPts val="375"/>
              </a:spcBef>
            </a:pPr>
            <a:r>
              <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rPr>
              <a:t>PART</a:t>
            </a:r>
            <a:endPar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1262204" y="3445098"/>
            <a:ext cx="9667591" cy="1587780"/>
          </a:xfrm>
          <a:prstGeom prst="rect">
            <a:avLst/>
          </a:prstGeom>
        </p:spPr>
        <p:txBody>
          <a:bodyPr vert="horz" wrap="square" lIns="91440" tIns="45720" rIns="91440" bIns="45720" rtlCol="0" anchor="t" anchorCtr="0">
            <a:normAutofit/>
          </a:bodyPr>
          <a:lstStyle/>
          <a:p>
            <a:pPr algn="l">
              <a:lnSpc>
                <a:spcPct val="100000"/>
              </a:lnSpc>
              <a:spcBef>
                <a:spcPts val="375"/>
              </a:spcBef>
            </a:pPr>
            <a:r>
              <a:rPr lang="en-US" sz="4275" b="1">
                <a:solidFill>
                  <a:srgbClr val="152815">
                    <a:alpha val="100000"/>
                  </a:srgbClr>
                </a:solidFill>
                <a:latin typeface="Noto Sans SC" panose="020B0200000000000000" charset="-122"/>
                <a:ea typeface="Noto Sans SC" panose="020B0200000000000000" charset="-122"/>
                <a:cs typeface="Noto Sans SC" panose="020B0200000000000000" charset="-122"/>
              </a:rPr>
              <a:t>引言</a:t>
            </a:r>
            <a:endParaRPr lang="en-US" sz="4275" b="1">
              <a:solidFill>
                <a:srgbClr val="152815">
                  <a:alpha val="100000"/>
                </a:srgb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nvSpPr>
        <p:spPr>
          <a:xfrm>
            <a:off x="4205648" y="2016730"/>
            <a:ext cx="4297680" cy="1522429"/>
          </a:xfrm>
          <a:prstGeom prst="rect">
            <a:avLst/>
          </a:prstGeom>
        </p:spPr>
        <p:txBody>
          <a:bodyPr vert="horz" wrap="square" lIns="91440" tIns="45720" rIns="91440" bIns="45720" rtlCol="0" anchor="ctr" anchorCtr="0">
            <a:normAutofit/>
          </a:bodyPr>
          <a:lstStyle/>
          <a:p>
            <a:pPr algn="l">
              <a:lnSpc>
                <a:spcPct val="100000"/>
              </a:lnSpc>
              <a:spcBef>
                <a:spcPts val="375"/>
              </a:spcBef>
            </a:pPr>
            <a:r>
              <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rPr>
              <a:t>01</a:t>
            </a:r>
            <a:endPar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学前免保教费资助对象</a:t>
            </a:r>
            <a:endParaRPr lang="zh-CN" altLang="en-US"/>
          </a:p>
        </p:txBody>
      </p:sp>
      <p:sp>
        <p:nvSpPr>
          <p:cNvPr id="3" name="文本占位符 2"/>
          <p:cNvSpPr>
            <a:spLocks noGrp="1"/>
          </p:cNvSpPr>
          <p:nvPr>
            <p:ph type="body" idx="1"/>
          </p:nvPr>
        </p:nvSpPr>
        <p:spPr>
          <a:xfrm>
            <a:off x="457200" y="1417955"/>
            <a:ext cx="8229600" cy="4708525"/>
          </a:xfrm>
        </p:spPr>
        <p:txBody>
          <a:bodyPr>
            <a:normAutofit lnSpcReduction="20000"/>
          </a:bodyPr>
          <a:p>
            <a:r>
              <a:rPr lang="en-US" altLang="zh-CN">
                <a:sym typeface="+mn-ea"/>
              </a:rPr>
              <a:t>1.</a:t>
            </a:r>
            <a:r>
              <a:rPr lang="zh-CN" altLang="en-US">
                <a:sym typeface="+mn-ea"/>
              </a:rPr>
              <a:t>脱贫享受政策家庭学生</a:t>
            </a:r>
            <a:endParaRPr lang="zh-CN" altLang="en-US"/>
          </a:p>
          <a:p>
            <a:r>
              <a:rPr lang="en-US" altLang="zh-CN">
                <a:sym typeface="+mn-ea"/>
              </a:rPr>
              <a:t>2.</a:t>
            </a:r>
            <a:r>
              <a:rPr lang="zh-CN" altLang="en-US">
                <a:sym typeface="+mn-ea"/>
              </a:rPr>
              <a:t>防止返贫致贫监测对象</a:t>
            </a:r>
            <a:endParaRPr lang="zh-CN" altLang="en-US"/>
          </a:p>
          <a:p>
            <a:r>
              <a:rPr lang="en-US" altLang="zh-CN">
                <a:sym typeface="+mn-ea"/>
              </a:rPr>
              <a:t>3.</a:t>
            </a:r>
            <a:r>
              <a:rPr lang="zh-CN" altLang="en-US">
                <a:sym typeface="+mn-ea"/>
              </a:rPr>
              <a:t>低保对象</a:t>
            </a:r>
            <a:endParaRPr lang="zh-CN" altLang="en-US"/>
          </a:p>
          <a:p>
            <a:r>
              <a:rPr lang="en-US" altLang="zh-CN">
                <a:sym typeface="+mn-ea"/>
              </a:rPr>
              <a:t>4.</a:t>
            </a:r>
            <a:r>
              <a:rPr lang="zh-CN" altLang="en-US">
                <a:sym typeface="+mn-ea"/>
              </a:rPr>
              <a:t>残疾儿童</a:t>
            </a:r>
            <a:endParaRPr lang="zh-CN" altLang="en-US"/>
          </a:p>
          <a:p>
            <a:r>
              <a:rPr lang="en-US" altLang="zh-CN">
                <a:sym typeface="+mn-ea"/>
              </a:rPr>
              <a:t>5.</a:t>
            </a:r>
            <a:r>
              <a:rPr lang="zh-CN" altLang="en-US">
                <a:sym typeface="+mn-ea"/>
              </a:rPr>
              <a:t>特困救助供养儿童</a:t>
            </a:r>
            <a:endParaRPr lang="en-US" altLang="zh-CN">
              <a:sym typeface="+mn-ea"/>
            </a:endParaRPr>
          </a:p>
          <a:p>
            <a:r>
              <a:rPr lang="en-US" altLang="zh-CN">
                <a:sym typeface="+mn-ea"/>
              </a:rPr>
              <a:t>6.</a:t>
            </a:r>
            <a:r>
              <a:rPr lang="zh-CN" altLang="en-US">
                <a:sym typeface="+mn-ea"/>
              </a:rPr>
              <a:t>孤儿</a:t>
            </a:r>
            <a:endParaRPr lang="zh-CN" altLang="en-US"/>
          </a:p>
          <a:p>
            <a:r>
              <a:rPr lang="en-US" altLang="zh-CN">
                <a:sym typeface="+mn-ea"/>
              </a:rPr>
              <a:t>7.</a:t>
            </a:r>
            <a:r>
              <a:rPr lang="zh-CN" altLang="en-US">
                <a:sym typeface="+mn-ea"/>
              </a:rPr>
              <a:t>事实无人抚养儿童</a:t>
            </a:r>
            <a:endParaRPr lang="zh-CN" altLang="en-US"/>
          </a:p>
          <a:p>
            <a:r>
              <a:rPr lang="en-US" altLang="zh-CN">
                <a:sym typeface="+mn-ea"/>
              </a:rPr>
              <a:t>8.</a:t>
            </a:r>
            <a:r>
              <a:rPr lang="zh-CN" altLang="en-US">
                <a:sym typeface="+mn-ea"/>
              </a:rPr>
              <a:t>重点困境儿童</a:t>
            </a:r>
            <a:endParaRPr lang="zh-CN" altLang="en-US">
              <a:sym typeface="+mn-ea"/>
            </a:endParaRPr>
          </a:p>
          <a:p>
            <a:r>
              <a:rPr lang="en-US" altLang="zh-CN">
                <a:solidFill>
                  <a:srgbClr val="FF0000"/>
                </a:solidFill>
              </a:rPr>
              <a:t>9.</a:t>
            </a:r>
            <a:r>
              <a:rPr lang="zh-CN" altLang="en-US">
                <a:solidFill>
                  <a:srgbClr val="FF0000"/>
                </a:solidFill>
              </a:rPr>
              <a:t>幼儿园大班儿童（不在资助统计表）</a:t>
            </a:r>
            <a:endParaRPr lang="zh-CN" altLang="en-US">
              <a:solidFill>
                <a:srgbClr val="FF0000"/>
              </a:solidFill>
            </a:endParaRPr>
          </a:p>
          <a:p>
            <a:endParaRPr lang="zh-CN" altLang="en-US">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高中免学杂费资助对象</a:t>
            </a:r>
            <a:endParaRPr lang="zh-CN" altLang="en-US"/>
          </a:p>
        </p:txBody>
      </p:sp>
      <p:sp>
        <p:nvSpPr>
          <p:cNvPr id="3" name="文本占位符 2"/>
          <p:cNvSpPr>
            <a:spLocks noGrp="1"/>
          </p:cNvSpPr>
          <p:nvPr>
            <p:ph type="body" idx="1"/>
          </p:nvPr>
        </p:nvSpPr>
        <p:spPr>
          <a:xfrm>
            <a:off x="457200" y="1417955"/>
            <a:ext cx="8229600" cy="4708525"/>
          </a:xfrm>
        </p:spPr>
        <p:txBody>
          <a:bodyPr>
            <a:normAutofit lnSpcReduction="20000"/>
          </a:bodyPr>
          <a:p>
            <a:r>
              <a:rPr lang="en-US" altLang="zh-CN">
                <a:sym typeface="+mn-ea"/>
              </a:rPr>
              <a:t>1.</a:t>
            </a:r>
            <a:r>
              <a:rPr lang="zh-CN" altLang="en-US">
                <a:sym typeface="+mn-ea"/>
              </a:rPr>
              <a:t>脱贫享受政策家庭学生</a:t>
            </a:r>
            <a:endParaRPr lang="zh-CN" altLang="en-US"/>
          </a:p>
          <a:p>
            <a:r>
              <a:rPr lang="en-US" altLang="zh-CN">
                <a:sym typeface="+mn-ea"/>
              </a:rPr>
              <a:t>2.</a:t>
            </a:r>
            <a:r>
              <a:rPr lang="zh-CN" altLang="en-US">
                <a:sym typeface="+mn-ea"/>
              </a:rPr>
              <a:t>防止返贫致贫监测对象家庭学生</a:t>
            </a:r>
            <a:endParaRPr lang="zh-CN" altLang="en-US"/>
          </a:p>
          <a:p>
            <a:r>
              <a:rPr lang="en-US" altLang="zh-CN">
                <a:sym typeface="+mn-ea"/>
              </a:rPr>
              <a:t>3.</a:t>
            </a:r>
            <a:r>
              <a:rPr lang="zh-CN" altLang="en-US">
                <a:sym typeface="+mn-ea"/>
              </a:rPr>
              <a:t>低保对象</a:t>
            </a:r>
            <a:endParaRPr lang="zh-CN" altLang="en-US"/>
          </a:p>
          <a:p>
            <a:r>
              <a:rPr lang="en-US" altLang="zh-CN">
                <a:sym typeface="+mn-ea"/>
              </a:rPr>
              <a:t>4.</a:t>
            </a:r>
            <a:r>
              <a:rPr lang="zh-CN" altLang="en-US">
                <a:sym typeface="+mn-ea"/>
              </a:rPr>
              <a:t>残疾学生</a:t>
            </a:r>
            <a:endParaRPr lang="zh-CN" altLang="en-US"/>
          </a:p>
          <a:p>
            <a:r>
              <a:rPr lang="en-US" altLang="zh-CN">
                <a:sym typeface="+mn-ea"/>
              </a:rPr>
              <a:t>5.</a:t>
            </a:r>
            <a:r>
              <a:rPr lang="zh-CN" altLang="en-US">
                <a:sym typeface="+mn-ea"/>
              </a:rPr>
              <a:t>特困救助供养学生</a:t>
            </a:r>
            <a:endParaRPr lang="en-US" altLang="zh-CN">
              <a:sym typeface="+mn-ea"/>
            </a:endParaRPr>
          </a:p>
          <a:p>
            <a:pPr marL="0" indent="0">
              <a:buNone/>
            </a:pPr>
            <a:endParaRPr lang="zh-CN" altLang="en-US">
              <a:solidFill>
                <a:srgbClr val="FF0000"/>
              </a:solidFill>
            </a:endParaRPr>
          </a:p>
          <a:p>
            <a:endParaRPr lang="zh-CN" altLang="en-US">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322481" y="3000131"/>
            <a:ext cx="6988435" cy="716174"/>
          </a:xfrm>
          <a:prstGeom prst="rect">
            <a:avLst/>
          </a:prstGeom>
        </p:spPr>
        <p:txBody>
          <a:bodyPr vert="horz" wrap="square" lIns="91440" tIns="45720" rIns="91440" bIns="45720" rtlCol="0" anchor="ctr" anchorCtr="0">
            <a:normAutofit/>
          </a:bodyPr>
          <a:lstStyle/>
          <a:p>
            <a:pPr algn="r">
              <a:lnSpc>
                <a:spcPct val="90000"/>
              </a:lnSpc>
            </a:pPr>
            <a:r>
              <a:rPr lang="en-US" sz="3000" b="1">
                <a:solidFill>
                  <a:srgbClr val="000000">
                    <a:alpha val="100000"/>
                  </a:srgbClr>
                </a:solidFill>
                <a:latin typeface="Noto Sans SC" panose="020B0200000000000000" charset="-122"/>
                <a:ea typeface="Noto Sans SC" panose="020B0200000000000000" charset="-122"/>
                <a:cs typeface="Noto Sans SC" panose="020B0200000000000000" charset="-122"/>
              </a:rPr>
              <a:t>感谢观看</a:t>
            </a:r>
            <a:endParaRPr lang="en-US" sz="3000" b="1">
              <a:solidFill>
                <a:srgbClr val="000000">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4322481" y="1600809"/>
            <a:ext cx="6988435" cy="1649151"/>
          </a:xfrm>
          <a:prstGeom prst="rect">
            <a:avLst/>
          </a:prstGeom>
        </p:spPr>
        <p:txBody>
          <a:bodyPr vert="horz" wrap="square" lIns="91440" tIns="45720" rIns="91440" bIns="45720" rtlCol="0" anchor="t" anchorCtr="0">
            <a:normAutofit/>
          </a:bodyPr>
          <a:lstStyle/>
          <a:p>
            <a:pPr algn="r">
              <a:lnSpc>
                <a:spcPct val="96000"/>
              </a:lnSpc>
            </a:pPr>
            <a:r>
              <a:rPr lang="en-US" sz="8850" b="1">
                <a:solidFill>
                  <a:srgbClr val="1F2025">
                    <a:alpha val="100000"/>
                  </a:srgbClr>
                </a:solidFill>
                <a:latin typeface="Noto Sans SC" panose="020B0200000000000000" charset="-122"/>
                <a:ea typeface="Noto Sans SC" panose="020B0200000000000000" charset="-122"/>
                <a:cs typeface="Noto Sans SC" panose="020B0200000000000000" charset="-122"/>
              </a:rPr>
              <a:t>THANKS</a:t>
            </a:r>
            <a:endParaRPr lang="en-US" sz="8850" b="1">
              <a:solidFill>
                <a:srgbClr val="1F2025">
                  <a:alpha val="100000"/>
                </a:srgb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custDataLst>
              <p:tags r:id="rId2"/>
            </p:custDataLst>
          </p:nvPr>
        </p:nvSpPr>
        <p:spPr>
          <a:xfrm>
            <a:off x="578633" y="3934362"/>
            <a:ext cx="2891725" cy="2289021"/>
          </a:xfrm>
          <a:prstGeom prst="rect">
            <a:avLst/>
          </a:prstGeom>
          <a:solidFill>
            <a:schemeClr val="lt2">
              <a:alpha val="100000"/>
            </a:schemeClr>
          </a:solidFill>
        </p:spPr>
      </p:sp>
      <p:sp>
        <p:nvSpPr>
          <p:cNvPr id="3" name="AutoShape 3"/>
          <p:cNvSpPr/>
          <p:nvPr>
            <p:custDataLst>
              <p:tags r:id="rId3"/>
            </p:custDataLst>
          </p:nvPr>
        </p:nvSpPr>
        <p:spPr>
          <a:xfrm>
            <a:off x="578633" y="1489452"/>
            <a:ext cx="2891725" cy="2289021"/>
          </a:xfrm>
          <a:prstGeom prst="rect">
            <a:avLst/>
          </a:prstGeom>
          <a:solidFill>
            <a:schemeClr val="lt2">
              <a:alpha val="100000"/>
            </a:schemeClr>
          </a:solidFill>
        </p:spPr>
      </p:sp>
      <p:sp>
        <p:nvSpPr>
          <p:cNvPr id="4" name="TextBox 4"/>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文件修改过程分享</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AutoShape 5"/>
          <p:cNvSpPr/>
          <p:nvPr/>
        </p:nvSpPr>
        <p:spPr>
          <a:xfrm>
            <a:off x="6698935" y="1489452"/>
            <a:ext cx="2914650" cy="2914650"/>
          </a:xfrm>
          <a:prstGeom prst="rect">
            <a:avLst/>
          </a:prstGeom>
          <a:solidFill>
            <a:schemeClr val="accent1">
              <a:alpha val="20000"/>
            </a:schemeClr>
          </a:solidFill>
        </p:spPr>
      </p:sp>
      <p:sp>
        <p:nvSpPr>
          <p:cNvPr id="6" name="AutoShape 6"/>
          <p:cNvSpPr/>
          <p:nvPr/>
        </p:nvSpPr>
        <p:spPr>
          <a:xfrm>
            <a:off x="9780389" y="1489452"/>
            <a:ext cx="1714500" cy="2914650"/>
          </a:xfrm>
          <a:prstGeom prst="rect">
            <a:avLst/>
          </a:prstGeom>
          <a:solidFill>
            <a:schemeClr val="accent2">
              <a:alpha val="20000"/>
              <a:lumMod val="75000"/>
            </a:schemeClr>
          </a:solidFill>
        </p:spPr>
      </p:sp>
      <p:sp>
        <p:nvSpPr>
          <p:cNvPr id="7" name="AutoShape 7"/>
          <p:cNvSpPr/>
          <p:nvPr/>
        </p:nvSpPr>
        <p:spPr>
          <a:xfrm>
            <a:off x="6698935" y="4585077"/>
            <a:ext cx="2914650" cy="1619250"/>
          </a:xfrm>
          <a:prstGeom prst="rect">
            <a:avLst/>
          </a:prstGeom>
          <a:solidFill>
            <a:schemeClr val="accent4">
              <a:alpha val="20000"/>
            </a:schemeClr>
          </a:solidFill>
        </p:spPr>
      </p:sp>
      <p:sp>
        <p:nvSpPr>
          <p:cNvPr id="8" name="AutoShape 8"/>
          <p:cNvSpPr/>
          <p:nvPr/>
        </p:nvSpPr>
        <p:spPr>
          <a:xfrm>
            <a:off x="9780389" y="4585077"/>
            <a:ext cx="1714500" cy="1619250"/>
          </a:xfrm>
          <a:prstGeom prst="rect">
            <a:avLst/>
          </a:prstGeom>
          <a:solidFill>
            <a:schemeClr val="accent1">
              <a:alpha val="20000"/>
            </a:schemeClr>
          </a:solidFill>
        </p:spPr>
      </p:sp>
      <p:pic>
        <p:nvPicPr>
          <p:cNvPr id="9" name="Picture 9" descr="Z:/课题照片/20250822-中期汇报/微信图片_20250827153301_59.jpg微信图片_20250827153301_59"/>
          <p:cNvPicPr>
            <a:picLocks noChangeAspect="1"/>
          </p:cNvPicPr>
          <p:nvPr/>
        </p:nvPicPr>
        <p:blipFill>
          <a:blip r:embed="rId4"/>
          <a:srcRect l="7130" r="7130"/>
          <a:stretch>
            <a:fillRect/>
          </a:stretch>
        </p:blipFill>
        <p:spPr>
          <a:xfrm>
            <a:off x="6784660" y="1575177"/>
            <a:ext cx="2743200" cy="2743200"/>
          </a:xfrm>
          <a:prstGeom prst="rect">
            <a:avLst/>
          </a:prstGeom>
        </p:spPr>
      </p:pic>
      <p:pic>
        <p:nvPicPr>
          <p:cNvPr id="10" name="Picture 10" descr="Z:/课题照片/20250427-期中讨论/微信图片_20250427105244.jpg微信图片_20250427105244"/>
          <p:cNvPicPr>
            <a:picLocks noChangeAspect="1"/>
          </p:cNvPicPr>
          <p:nvPr/>
        </p:nvPicPr>
        <p:blipFill>
          <a:blip r:embed="rId5"/>
          <a:srcRect t="14803" b="14803"/>
          <a:stretch>
            <a:fillRect/>
          </a:stretch>
        </p:blipFill>
        <p:spPr>
          <a:xfrm>
            <a:off x="6784660" y="4670802"/>
            <a:ext cx="2743200" cy="1447800"/>
          </a:xfrm>
          <a:prstGeom prst="rect">
            <a:avLst/>
          </a:prstGeom>
        </p:spPr>
      </p:pic>
      <p:pic>
        <p:nvPicPr>
          <p:cNvPr id="11" name="Picture 11" descr="Z:/课题照片/20250617-中期报告修改会议/IMG_0536.jpgIMG_0536"/>
          <p:cNvPicPr>
            <a:picLocks noChangeAspect="1"/>
          </p:cNvPicPr>
          <p:nvPr/>
        </p:nvPicPr>
        <p:blipFill>
          <a:blip r:embed="rId6"/>
          <a:srcRect l="28912" r="28912"/>
          <a:stretch>
            <a:fillRect/>
          </a:stretch>
        </p:blipFill>
        <p:spPr>
          <a:xfrm>
            <a:off x="9866115" y="1575177"/>
            <a:ext cx="1543050" cy="2743200"/>
          </a:xfrm>
          <a:prstGeom prst="rect">
            <a:avLst/>
          </a:prstGeom>
        </p:spPr>
      </p:pic>
      <p:sp>
        <p:nvSpPr>
          <p:cNvPr id="12" name="AutoShape 12"/>
          <p:cNvSpPr/>
          <p:nvPr/>
        </p:nvSpPr>
        <p:spPr>
          <a:xfrm>
            <a:off x="9866114" y="4670802"/>
            <a:ext cx="1543050" cy="1447800"/>
          </a:xfrm>
          <a:prstGeom prst="rect">
            <a:avLst/>
          </a:prstGeom>
          <a:solidFill>
            <a:schemeClr val="accent1">
              <a:alpha val="100000"/>
            </a:schemeClr>
          </a:solidFill>
        </p:spPr>
      </p:sp>
      <p:sp>
        <p:nvSpPr>
          <p:cNvPr id="13" name="Freeform 13"/>
          <p:cNvSpPr/>
          <p:nvPr/>
        </p:nvSpPr>
        <p:spPr>
          <a:xfrm>
            <a:off x="10232888" y="5037575"/>
            <a:ext cx="809504" cy="809504"/>
          </a:xfrm>
          <a:custGeom>
            <a:avLst/>
            <a:gdLst/>
            <a:ahLst/>
            <a:cxnLst/>
            <a:rect l="l" t="t" r="r" b="b"/>
            <a:pathLst>
              <a:path w="304800" h="304800">
                <a:moveTo>
                  <a:pt x="152800" y="79486"/>
                </a:moveTo>
                <a:cubicBezTo>
                  <a:pt x="152800" y="79486"/>
                  <a:pt x="133750" y="38891"/>
                  <a:pt x="90888" y="38891"/>
                </a:cubicBezTo>
                <a:cubicBezTo>
                  <a:pt x="44053" y="38891"/>
                  <a:pt x="19450" y="78581"/>
                  <a:pt x="19450" y="118262"/>
                </a:cubicBezTo>
                <a:cubicBezTo>
                  <a:pt x="19450" y="184147"/>
                  <a:pt x="152800" y="265900"/>
                  <a:pt x="152800" y="265900"/>
                </a:cubicBezTo>
                <a:cubicBezTo>
                  <a:pt x="152800" y="265900"/>
                  <a:pt x="285350" y="184937"/>
                  <a:pt x="285350" y="118262"/>
                </a:cubicBezTo>
                <a:cubicBezTo>
                  <a:pt x="285350" y="77781"/>
                  <a:pt x="259956" y="38891"/>
                  <a:pt x="214713" y="38891"/>
                </a:cubicBezTo>
                <a:cubicBezTo>
                  <a:pt x="169469" y="38891"/>
                  <a:pt x="152800" y="79486"/>
                  <a:pt x="152800" y="79486"/>
                </a:cubicBezTo>
              </a:path>
            </a:pathLst>
          </a:custGeom>
          <a:solidFill>
            <a:schemeClr val="accent1">
              <a:alpha val="100000"/>
              <a:lumMod val="50000"/>
            </a:schemeClr>
          </a:solidFill>
        </p:spPr>
      </p:sp>
      <p:sp>
        <p:nvSpPr>
          <p:cNvPr id="14" name="TextBox 14"/>
          <p:cNvSpPr txBox="1"/>
          <p:nvPr>
            <p:custDataLst>
              <p:tags r:id="rId7"/>
            </p:custDataLst>
          </p:nvPr>
        </p:nvSpPr>
        <p:spPr>
          <a:xfrm>
            <a:off x="1382164" y="1579985"/>
            <a:ext cx="2088193" cy="397304"/>
          </a:xfrm>
          <a:prstGeom prst="rect">
            <a:avLst/>
          </a:prstGeom>
          <a:noFill/>
        </p:spPr>
        <p:txBody>
          <a:bodyPr vert="horz" wrap="square" lIns="0" tIns="0" rIns="0" bIns="0" rtlCol="0" anchor="ctr" anchorCtr="0">
            <a:noAutofit/>
          </a:bodyPr>
          <a:lstStyle/>
          <a:p>
            <a:pPr algn="l">
              <a:lnSpc>
                <a:spcPct val="120000"/>
              </a:lnSpc>
            </a:pPr>
            <a:r>
              <a:rPr lang="en-US" sz="1600" b="1">
                <a:solidFill>
                  <a:schemeClr val="dk1">
                    <a:alpha val="100000"/>
                  </a:schemeClr>
                </a:solidFill>
                <a:latin typeface="Noto Sans SC" panose="020B0200000000000000" charset="-122"/>
                <a:ea typeface="Noto Sans SC" panose="020B0200000000000000" charset="-122"/>
                <a:cs typeface="Noto Sans SC" panose="020B0200000000000000" charset="-122"/>
              </a:rPr>
              <a:t>启动修订工作</a:t>
            </a:r>
            <a:endParaRPr lang="en-US" sz="1600" b="1">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5" name="AutoShape 15"/>
          <p:cNvSpPr/>
          <p:nvPr>
            <p:custDataLst>
              <p:tags r:id="rId8"/>
            </p:custDataLst>
          </p:nvPr>
        </p:nvSpPr>
        <p:spPr>
          <a:xfrm rot="5400000">
            <a:off x="667791" y="1400294"/>
            <a:ext cx="540270" cy="718585"/>
          </a:xfrm>
          <a:prstGeom prst="round1Rect">
            <a:avLst>
              <a:gd name="adj" fmla="val 47297"/>
            </a:avLst>
          </a:prstGeom>
          <a:solidFill>
            <a:schemeClr val="accent1">
              <a:alpha val="20000"/>
            </a:schemeClr>
          </a:solidFill>
        </p:spPr>
      </p:sp>
      <p:sp>
        <p:nvSpPr>
          <p:cNvPr id="16" name="TextBox 16"/>
          <p:cNvSpPr txBox="1"/>
          <p:nvPr>
            <p:custDataLst>
              <p:tags r:id="rId9"/>
            </p:custDataLst>
          </p:nvPr>
        </p:nvSpPr>
        <p:spPr>
          <a:xfrm>
            <a:off x="756538" y="2137578"/>
            <a:ext cx="2527745" cy="1395400"/>
          </a:xfrm>
          <a:prstGeom prst="rect">
            <a:avLst/>
          </a:prstGeom>
          <a:noFill/>
        </p:spPr>
        <p:txBody>
          <a:bodyPr vert="horz" wrap="square" lIns="0" tIns="0" rIns="0" bIns="0" rtlCol="0" anchor="t" anchorCtr="0">
            <a:noAutofit/>
          </a:bodyPr>
          <a:lstStyle/>
          <a:p>
            <a:pPr algn="just">
              <a:lnSpc>
                <a:spcPct val="115000"/>
              </a:lnSpc>
              <a:spcBef>
                <a:spcPts val="375"/>
              </a:spcBef>
            </a:pPr>
            <a:r>
              <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rPr>
              <a:t>今年5月份，省厅启动了对《认定办法》的修订工作；6月，省里召集地市、区县、高校的资助人员前往济南，逐字逐句的进行了集中修改。</a:t>
            </a:r>
            <a:endPar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7" name="AutoShape 17"/>
          <p:cNvSpPr/>
          <p:nvPr>
            <p:custDataLst>
              <p:tags r:id="rId10"/>
            </p:custDataLst>
          </p:nvPr>
        </p:nvSpPr>
        <p:spPr>
          <a:xfrm rot="5400000">
            <a:off x="658476" y="1409609"/>
            <a:ext cx="492364" cy="652050"/>
          </a:xfrm>
          <a:prstGeom prst="round1Rect">
            <a:avLst>
              <a:gd name="adj" fmla="val 47297"/>
            </a:avLst>
          </a:prstGeom>
          <a:solidFill>
            <a:schemeClr val="accent2">
              <a:alpha val="100000"/>
            </a:schemeClr>
          </a:solidFill>
        </p:spPr>
      </p:sp>
      <p:sp>
        <p:nvSpPr>
          <p:cNvPr id="18" name="TextBox 18"/>
          <p:cNvSpPr txBox="1"/>
          <p:nvPr>
            <p:custDataLst>
              <p:tags r:id="rId11"/>
            </p:custDataLst>
          </p:nvPr>
        </p:nvSpPr>
        <p:spPr>
          <a:xfrm>
            <a:off x="597683" y="1575177"/>
            <a:ext cx="559462" cy="340994"/>
          </a:xfrm>
          <a:prstGeom prst="rect">
            <a:avLst/>
          </a:prstGeom>
        </p:spPr>
        <p:txBody>
          <a:bodyPr vert="horz" wrap="square" lIns="76200" tIns="0" rIns="57150" bIns="0" rtlCol="0" anchor="ctr" anchorCtr="0">
            <a:noAutofit/>
          </a:bodyPr>
          <a:lstStyle/>
          <a:p>
            <a:pPr algn="ctr">
              <a:lnSpc>
                <a:spcPct val="150000"/>
              </a:lnSpc>
            </a:pPr>
            <a:r>
              <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rPr>
              <a:t>01</a:t>
            </a:r>
            <a:endPar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19" name="AutoShape 19"/>
          <p:cNvSpPr/>
          <p:nvPr>
            <p:custDataLst>
              <p:tags r:id="rId12"/>
            </p:custDataLst>
          </p:nvPr>
        </p:nvSpPr>
        <p:spPr>
          <a:xfrm>
            <a:off x="3628068" y="1489452"/>
            <a:ext cx="2891725" cy="2289021"/>
          </a:xfrm>
          <a:prstGeom prst="rect">
            <a:avLst/>
          </a:prstGeom>
          <a:solidFill>
            <a:schemeClr val="lt2">
              <a:alpha val="100000"/>
            </a:schemeClr>
          </a:solidFill>
        </p:spPr>
      </p:sp>
      <p:sp>
        <p:nvSpPr>
          <p:cNvPr id="20" name="TextBox 20"/>
          <p:cNvSpPr txBox="1"/>
          <p:nvPr>
            <p:custDataLst>
              <p:tags r:id="rId13"/>
            </p:custDataLst>
          </p:nvPr>
        </p:nvSpPr>
        <p:spPr>
          <a:xfrm>
            <a:off x="4431599" y="1579985"/>
            <a:ext cx="2037145" cy="397304"/>
          </a:xfrm>
          <a:prstGeom prst="rect">
            <a:avLst/>
          </a:prstGeom>
          <a:noFill/>
        </p:spPr>
        <p:txBody>
          <a:bodyPr vert="horz" wrap="square" lIns="0" tIns="0" rIns="0" bIns="0" rtlCol="0" anchor="ctr" anchorCtr="0">
            <a:noAutofit/>
          </a:bodyPr>
          <a:lstStyle/>
          <a:p>
            <a:pPr algn="l">
              <a:lnSpc>
                <a:spcPct val="120000"/>
              </a:lnSpc>
            </a:pPr>
            <a:r>
              <a:rPr lang="en-US" sz="1600" b="1">
                <a:solidFill>
                  <a:schemeClr val="dk1">
                    <a:alpha val="100000"/>
                  </a:schemeClr>
                </a:solidFill>
                <a:latin typeface="Noto Sans SC" panose="020B0200000000000000" charset="-122"/>
                <a:ea typeface="Noto Sans SC" panose="020B0200000000000000" charset="-122"/>
                <a:cs typeface="Noto Sans SC" panose="020B0200000000000000" charset="-122"/>
              </a:rPr>
              <a:t>深入研讨修改</a:t>
            </a:r>
            <a:endParaRPr lang="en-US" sz="1600" b="1">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1" name="AutoShape 21"/>
          <p:cNvSpPr/>
          <p:nvPr>
            <p:custDataLst>
              <p:tags r:id="rId14"/>
            </p:custDataLst>
          </p:nvPr>
        </p:nvSpPr>
        <p:spPr>
          <a:xfrm rot="5400000">
            <a:off x="3717225" y="1400294"/>
            <a:ext cx="540270" cy="718585"/>
          </a:xfrm>
          <a:prstGeom prst="round1Rect">
            <a:avLst>
              <a:gd name="adj" fmla="val 47297"/>
            </a:avLst>
          </a:prstGeom>
          <a:solidFill>
            <a:schemeClr val="accent2">
              <a:alpha val="20000"/>
              <a:lumMod val="75000"/>
            </a:schemeClr>
          </a:solidFill>
        </p:spPr>
      </p:sp>
      <p:sp>
        <p:nvSpPr>
          <p:cNvPr id="22" name="TextBox 22"/>
          <p:cNvSpPr txBox="1"/>
          <p:nvPr>
            <p:custDataLst>
              <p:tags r:id="rId15"/>
            </p:custDataLst>
          </p:nvPr>
        </p:nvSpPr>
        <p:spPr>
          <a:xfrm>
            <a:off x="3805973" y="2137578"/>
            <a:ext cx="2527745" cy="1395400"/>
          </a:xfrm>
          <a:prstGeom prst="rect">
            <a:avLst/>
          </a:prstGeom>
          <a:noFill/>
        </p:spPr>
        <p:txBody>
          <a:bodyPr vert="horz" wrap="square" lIns="0" tIns="0" rIns="0" bIns="0" rtlCol="0" anchor="t" anchorCtr="0">
            <a:noAutofit/>
          </a:bodyPr>
          <a:lstStyle/>
          <a:p>
            <a:pPr algn="just">
              <a:lnSpc>
                <a:spcPct val="115000"/>
              </a:lnSpc>
              <a:spcBef>
                <a:spcPts val="375"/>
              </a:spcBef>
            </a:pPr>
            <a:r>
              <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rPr>
              <a:t>7月初，根据前期反馈和领导意见，再次进行了为期两天的深入研讨；在完成网上公开征求意见后，8月份，省组第三次组织专家进行了风险评估论证会。</a:t>
            </a:r>
            <a:endPar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3" name="AutoShape 23"/>
          <p:cNvSpPr/>
          <p:nvPr>
            <p:custDataLst>
              <p:tags r:id="rId16"/>
            </p:custDataLst>
          </p:nvPr>
        </p:nvSpPr>
        <p:spPr>
          <a:xfrm rot="5400000">
            <a:off x="3707910" y="1409609"/>
            <a:ext cx="492364" cy="652050"/>
          </a:xfrm>
          <a:prstGeom prst="round1Rect">
            <a:avLst>
              <a:gd name="adj" fmla="val 47297"/>
            </a:avLst>
          </a:prstGeom>
          <a:solidFill>
            <a:schemeClr val="accent2">
              <a:alpha val="100000"/>
              <a:lumMod val="75000"/>
            </a:schemeClr>
          </a:solidFill>
        </p:spPr>
      </p:sp>
      <p:sp>
        <p:nvSpPr>
          <p:cNvPr id="24" name="TextBox 24"/>
          <p:cNvSpPr txBox="1"/>
          <p:nvPr>
            <p:custDataLst>
              <p:tags r:id="rId17"/>
            </p:custDataLst>
          </p:nvPr>
        </p:nvSpPr>
        <p:spPr>
          <a:xfrm>
            <a:off x="1382164" y="4024895"/>
            <a:ext cx="2037145" cy="397304"/>
          </a:xfrm>
          <a:prstGeom prst="rect">
            <a:avLst/>
          </a:prstGeom>
          <a:noFill/>
        </p:spPr>
        <p:txBody>
          <a:bodyPr vert="horz" wrap="square" lIns="0" tIns="0" rIns="0" bIns="0" rtlCol="0" anchor="ctr" anchorCtr="0">
            <a:noAutofit/>
          </a:bodyPr>
          <a:lstStyle/>
          <a:p>
            <a:pPr algn="l">
              <a:lnSpc>
                <a:spcPct val="120000"/>
              </a:lnSpc>
            </a:pPr>
            <a:r>
              <a:rPr lang="en-US" sz="1600" b="1">
                <a:solidFill>
                  <a:schemeClr val="dk1">
                    <a:alpha val="100000"/>
                  </a:schemeClr>
                </a:solidFill>
                <a:latin typeface="Noto Sans SC" panose="020B0200000000000000" charset="-122"/>
                <a:ea typeface="Noto Sans SC" panose="020B0200000000000000" charset="-122"/>
                <a:cs typeface="Noto Sans SC" panose="020B0200000000000000" charset="-122"/>
              </a:rPr>
              <a:t>多轮打磨文件</a:t>
            </a:r>
            <a:endParaRPr lang="en-US" sz="1600" b="1">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5" name="AutoShape 25"/>
          <p:cNvSpPr/>
          <p:nvPr>
            <p:custDataLst>
              <p:tags r:id="rId18"/>
            </p:custDataLst>
          </p:nvPr>
        </p:nvSpPr>
        <p:spPr>
          <a:xfrm rot="5400000">
            <a:off x="667791" y="3845204"/>
            <a:ext cx="540270" cy="718585"/>
          </a:xfrm>
          <a:prstGeom prst="round1Rect">
            <a:avLst>
              <a:gd name="adj" fmla="val 47297"/>
            </a:avLst>
          </a:prstGeom>
          <a:solidFill>
            <a:schemeClr val="accent3">
              <a:alpha val="20000"/>
              <a:lumMod val="75000"/>
            </a:schemeClr>
          </a:solidFill>
        </p:spPr>
      </p:sp>
      <p:sp>
        <p:nvSpPr>
          <p:cNvPr id="26" name="TextBox 26"/>
          <p:cNvSpPr txBox="1"/>
          <p:nvPr>
            <p:custDataLst>
              <p:tags r:id="rId19"/>
            </p:custDataLst>
          </p:nvPr>
        </p:nvSpPr>
        <p:spPr>
          <a:xfrm>
            <a:off x="756538" y="4582488"/>
            <a:ext cx="2527745" cy="1395400"/>
          </a:xfrm>
          <a:prstGeom prst="rect">
            <a:avLst/>
          </a:prstGeom>
          <a:noFill/>
        </p:spPr>
        <p:txBody>
          <a:bodyPr vert="horz" wrap="square" lIns="0" tIns="0" rIns="0" bIns="0" rtlCol="0" anchor="t" anchorCtr="0">
            <a:noAutofit/>
          </a:bodyPr>
          <a:lstStyle/>
          <a:p>
            <a:pPr algn="just">
              <a:lnSpc>
                <a:spcPct val="115000"/>
              </a:lnSpc>
              <a:spcBef>
                <a:spcPts val="375"/>
              </a:spcBef>
            </a:pPr>
            <a:r>
              <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rPr>
              <a:t>会后，省学生资助管理中心林主任又带领省中心的全体成员对文件进行了多轮打磨，甚至报请全国学生资助管理中心的领导予以指导、提出修改意见。</a:t>
            </a:r>
            <a:endPar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27" name="AutoShape 27"/>
          <p:cNvSpPr/>
          <p:nvPr>
            <p:custDataLst>
              <p:tags r:id="rId20"/>
            </p:custDataLst>
          </p:nvPr>
        </p:nvSpPr>
        <p:spPr>
          <a:xfrm rot="5400000">
            <a:off x="658476" y="3854519"/>
            <a:ext cx="492364" cy="652050"/>
          </a:xfrm>
          <a:prstGeom prst="round1Rect">
            <a:avLst>
              <a:gd name="adj" fmla="val 47297"/>
            </a:avLst>
          </a:prstGeom>
          <a:solidFill>
            <a:schemeClr val="accent3">
              <a:alpha val="100000"/>
              <a:lumMod val="75000"/>
            </a:schemeClr>
          </a:solidFill>
        </p:spPr>
      </p:sp>
      <p:sp>
        <p:nvSpPr>
          <p:cNvPr id="28" name="AutoShape 28"/>
          <p:cNvSpPr/>
          <p:nvPr>
            <p:custDataLst>
              <p:tags r:id="rId21"/>
            </p:custDataLst>
          </p:nvPr>
        </p:nvSpPr>
        <p:spPr>
          <a:xfrm>
            <a:off x="3628068" y="3934362"/>
            <a:ext cx="2891725" cy="2289021"/>
          </a:xfrm>
          <a:prstGeom prst="rect">
            <a:avLst/>
          </a:prstGeom>
          <a:solidFill>
            <a:schemeClr val="lt2">
              <a:alpha val="100000"/>
            </a:schemeClr>
          </a:solidFill>
        </p:spPr>
      </p:sp>
      <p:sp>
        <p:nvSpPr>
          <p:cNvPr id="29" name="TextBox 29"/>
          <p:cNvSpPr txBox="1"/>
          <p:nvPr>
            <p:custDataLst>
              <p:tags r:id="rId22"/>
            </p:custDataLst>
          </p:nvPr>
        </p:nvSpPr>
        <p:spPr>
          <a:xfrm>
            <a:off x="4431599" y="4024895"/>
            <a:ext cx="2037145" cy="397304"/>
          </a:xfrm>
          <a:prstGeom prst="rect">
            <a:avLst/>
          </a:prstGeom>
          <a:noFill/>
        </p:spPr>
        <p:txBody>
          <a:bodyPr vert="horz" wrap="square" lIns="0" tIns="0" rIns="0" bIns="0" rtlCol="0" anchor="ctr" anchorCtr="0">
            <a:noAutofit/>
          </a:bodyPr>
          <a:lstStyle/>
          <a:p>
            <a:pPr algn="l">
              <a:lnSpc>
                <a:spcPct val="120000"/>
              </a:lnSpc>
            </a:pPr>
            <a:r>
              <a:rPr lang="en-US" sz="1600" b="1">
                <a:solidFill>
                  <a:schemeClr val="dk1">
                    <a:alpha val="100000"/>
                  </a:schemeClr>
                </a:solidFill>
                <a:latin typeface="Noto Sans SC" panose="020B0200000000000000" charset="-122"/>
                <a:ea typeface="Noto Sans SC" panose="020B0200000000000000" charset="-122"/>
                <a:cs typeface="Noto Sans SC" panose="020B0200000000000000" charset="-122"/>
              </a:rPr>
              <a:t>修订流程严谨</a:t>
            </a:r>
            <a:endParaRPr lang="en-US" sz="1600" b="1">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0" name="AutoShape 30"/>
          <p:cNvSpPr/>
          <p:nvPr>
            <p:custDataLst>
              <p:tags r:id="rId23"/>
            </p:custDataLst>
          </p:nvPr>
        </p:nvSpPr>
        <p:spPr>
          <a:xfrm rot="5400000">
            <a:off x="3717225" y="3845204"/>
            <a:ext cx="540270" cy="718585"/>
          </a:xfrm>
          <a:prstGeom prst="round1Rect">
            <a:avLst>
              <a:gd name="adj" fmla="val 47297"/>
            </a:avLst>
          </a:prstGeom>
          <a:solidFill>
            <a:schemeClr val="accent4">
              <a:alpha val="20000"/>
              <a:lumMod val="75000"/>
            </a:schemeClr>
          </a:solidFill>
        </p:spPr>
      </p:sp>
      <p:sp>
        <p:nvSpPr>
          <p:cNvPr id="31" name="TextBox 31"/>
          <p:cNvSpPr txBox="1"/>
          <p:nvPr>
            <p:custDataLst>
              <p:tags r:id="rId24"/>
            </p:custDataLst>
          </p:nvPr>
        </p:nvSpPr>
        <p:spPr>
          <a:xfrm>
            <a:off x="3805973" y="4582488"/>
            <a:ext cx="2527745" cy="1395400"/>
          </a:xfrm>
          <a:prstGeom prst="rect">
            <a:avLst/>
          </a:prstGeom>
          <a:noFill/>
        </p:spPr>
        <p:txBody>
          <a:bodyPr vert="horz" wrap="square" lIns="0" tIns="0" rIns="0" bIns="0" rtlCol="0" anchor="t" anchorCtr="0">
            <a:noAutofit/>
          </a:bodyPr>
          <a:lstStyle/>
          <a:p>
            <a:pPr algn="just">
              <a:lnSpc>
                <a:spcPct val="115000"/>
              </a:lnSpc>
              <a:spcBef>
                <a:spcPts val="375"/>
              </a:spcBef>
            </a:pPr>
            <a:r>
              <a:rPr lang="zh-CN" altLang="en-US" sz="1200">
                <a:solidFill>
                  <a:schemeClr val="dk1">
                    <a:alpha val="100000"/>
                  </a:schemeClr>
                </a:solidFill>
                <a:latin typeface="Noto Sans SC" panose="020B0200000000000000" charset="-122"/>
                <a:ea typeface="Noto Sans SC" panose="020B0200000000000000" charset="-122"/>
                <a:cs typeface="Noto Sans SC" panose="020B0200000000000000" charset="-122"/>
              </a:rPr>
              <a:t>以上只是</a:t>
            </a:r>
            <a:r>
              <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rPr>
              <a:t>文件正文部分的修订过程，量化指标体系修订尚未包含在内；正因经历如此严谨、多轮的修改流程，省级文件</a:t>
            </a:r>
            <a:r>
              <a:rPr lang="zh-CN" sz="1200">
                <a:solidFill>
                  <a:schemeClr val="dk1">
                    <a:alpha val="100000"/>
                  </a:schemeClr>
                </a:solidFill>
                <a:latin typeface="Noto Sans SC" panose="020B0200000000000000" charset="-122"/>
                <a:ea typeface="Noto Sans SC" panose="020B0200000000000000" charset="-122"/>
                <a:cs typeface="Noto Sans SC" panose="020B0200000000000000" charset="-122"/>
              </a:rPr>
              <a:t>准备</a:t>
            </a:r>
            <a:r>
              <a:rPr lang="en-US" altLang="zh-CN" sz="1200">
                <a:solidFill>
                  <a:schemeClr val="dk1">
                    <a:alpha val="100000"/>
                  </a:schemeClr>
                </a:solidFill>
                <a:latin typeface="Noto Sans SC" panose="020B0200000000000000" charset="-122"/>
                <a:ea typeface="Noto Sans SC" panose="020B0200000000000000" charset="-122"/>
                <a:cs typeface="Noto Sans SC" panose="020B0200000000000000" charset="-122"/>
              </a:rPr>
              <a:t>9</a:t>
            </a:r>
            <a:r>
              <a:rPr lang="zh-CN" altLang="en-US" sz="1200">
                <a:solidFill>
                  <a:schemeClr val="dk1">
                    <a:alpha val="100000"/>
                  </a:schemeClr>
                </a:solidFill>
                <a:latin typeface="Noto Sans SC" panose="020B0200000000000000" charset="-122"/>
                <a:ea typeface="Noto Sans SC" panose="020B0200000000000000" charset="-122"/>
                <a:cs typeface="Noto Sans SC" panose="020B0200000000000000" charset="-122"/>
              </a:rPr>
              <a:t>月</a:t>
            </a:r>
            <a:r>
              <a:rPr lang="en-US" altLang="zh-CN" sz="1200">
                <a:solidFill>
                  <a:schemeClr val="dk1">
                    <a:alpha val="100000"/>
                  </a:schemeClr>
                </a:solidFill>
                <a:latin typeface="Noto Sans SC" panose="020B0200000000000000" charset="-122"/>
                <a:ea typeface="Noto Sans SC" panose="020B0200000000000000" charset="-122"/>
                <a:cs typeface="Noto Sans SC" panose="020B0200000000000000" charset="-122"/>
              </a:rPr>
              <a:t>10</a:t>
            </a:r>
            <a:r>
              <a:rPr lang="zh-CN" altLang="en-US" sz="1200">
                <a:solidFill>
                  <a:schemeClr val="dk1">
                    <a:alpha val="100000"/>
                  </a:schemeClr>
                </a:solidFill>
                <a:latin typeface="Noto Sans SC" panose="020B0200000000000000" charset="-122"/>
                <a:ea typeface="Noto Sans SC" panose="020B0200000000000000" charset="-122"/>
                <a:cs typeface="Noto Sans SC" panose="020B0200000000000000" charset="-122"/>
              </a:rPr>
              <a:t>日左右</a:t>
            </a:r>
            <a:r>
              <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rPr>
              <a:t>才正式印发。</a:t>
            </a:r>
            <a:endParaRPr lang="en-US" sz="12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2" name="AutoShape 32"/>
          <p:cNvSpPr/>
          <p:nvPr>
            <p:custDataLst>
              <p:tags r:id="rId25"/>
            </p:custDataLst>
          </p:nvPr>
        </p:nvSpPr>
        <p:spPr>
          <a:xfrm rot="5400000">
            <a:off x="3707910" y="3854519"/>
            <a:ext cx="492364" cy="652050"/>
          </a:xfrm>
          <a:prstGeom prst="round1Rect">
            <a:avLst>
              <a:gd name="adj" fmla="val 47297"/>
            </a:avLst>
          </a:prstGeom>
          <a:solidFill>
            <a:schemeClr val="accent4">
              <a:alpha val="100000"/>
              <a:lumMod val="75000"/>
            </a:schemeClr>
          </a:solidFill>
        </p:spPr>
      </p:sp>
      <p:sp>
        <p:nvSpPr>
          <p:cNvPr id="33" name="TextBox 33"/>
          <p:cNvSpPr txBox="1"/>
          <p:nvPr>
            <p:custDataLst>
              <p:tags r:id="rId26"/>
            </p:custDataLst>
          </p:nvPr>
        </p:nvSpPr>
        <p:spPr>
          <a:xfrm>
            <a:off x="3647118" y="1575177"/>
            <a:ext cx="559462" cy="340994"/>
          </a:xfrm>
          <a:prstGeom prst="rect">
            <a:avLst/>
          </a:prstGeom>
        </p:spPr>
        <p:txBody>
          <a:bodyPr vert="horz" wrap="square" lIns="76200" tIns="0" rIns="57150" bIns="0" rtlCol="0" anchor="ctr" anchorCtr="0">
            <a:noAutofit/>
          </a:bodyPr>
          <a:lstStyle/>
          <a:p>
            <a:pPr algn="ctr">
              <a:lnSpc>
                <a:spcPct val="150000"/>
              </a:lnSpc>
            </a:pPr>
            <a:r>
              <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rPr>
              <a:t>02</a:t>
            </a:r>
            <a:endPar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34" name="TextBox 34"/>
          <p:cNvSpPr txBox="1"/>
          <p:nvPr>
            <p:custDataLst>
              <p:tags r:id="rId27"/>
            </p:custDataLst>
          </p:nvPr>
        </p:nvSpPr>
        <p:spPr>
          <a:xfrm>
            <a:off x="597683" y="4020087"/>
            <a:ext cx="559462" cy="340994"/>
          </a:xfrm>
          <a:prstGeom prst="rect">
            <a:avLst/>
          </a:prstGeom>
        </p:spPr>
        <p:txBody>
          <a:bodyPr vert="horz" wrap="square" lIns="76200" tIns="0" rIns="57150" bIns="0" rtlCol="0" anchor="ctr" anchorCtr="0">
            <a:noAutofit/>
          </a:bodyPr>
          <a:lstStyle/>
          <a:p>
            <a:pPr algn="ctr">
              <a:lnSpc>
                <a:spcPct val="150000"/>
              </a:lnSpc>
            </a:pPr>
            <a:r>
              <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rPr>
              <a:t>03</a:t>
            </a:r>
            <a:endPar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
        <p:nvSpPr>
          <p:cNvPr id="35" name="TextBox 35"/>
          <p:cNvSpPr txBox="1"/>
          <p:nvPr>
            <p:custDataLst>
              <p:tags r:id="rId28"/>
            </p:custDataLst>
          </p:nvPr>
        </p:nvSpPr>
        <p:spPr>
          <a:xfrm>
            <a:off x="3647118" y="4020087"/>
            <a:ext cx="559462" cy="340994"/>
          </a:xfrm>
          <a:prstGeom prst="rect">
            <a:avLst/>
          </a:prstGeom>
        </p:spPr>
        <p:txBody>
          <a:bodyPr vert="horz" wrap="square" lIns="76200" tIns="0" rIns="57150" bIns="0" rtlCol="0" anchor="ctr" anchorCtr="0">
            <a:noAutofit/>
          </a:bodyPr>
          <a:lstStyle/>
          <a:p>
            <a:pPr algn="ctr">
              <a:lnSpc>
                <a:spcPct val="150000"/>
              </a:lnSpc>
            </a:pPr>
            <a:r>
              <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rPr>
              <a:t>04</a:t>
            </a:r>
            <a:endParaRPr lang="en-US" sz="2100" b="1">
              <a:solidFill>
                <a:srgbClr val="FFFFFF">
                  <a:alpha val="100000"/>
                </a:srgb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928678" y="2001747"/>
            <a:ext cx="164915" cy="164915"/>
          </a:xfrm>
          <a:prstGeom prst="ellipse">
            <a:avLst/>
          </a:prstGeom>
          <a:solidFill>
            <a:schemeClr val="accent1">
              <a:alpha val="100000"/>
            </a:schemeClr>
          </a:solidFill>
          <a:ln w="19050">
            <a:solidFill>
              <a:schemeClr val="accent1">
                <a:alpha val="100000"/>
              </a:schemeClr>
            </a:solidFill>
            <a:prstDash val="solid"/>
          </a:ln>
        </p:spPr>
      </p:sp>
      <p:sp>
        <p:nvSpPr>
          <p:cNvPr id="3" name="TextBox 3"/>
          <p:cNvSpPr txBox="1"/>
          <p:nvPr/>
        </p:nvSpPr>
        <p:spPr>
          <a:xfrm>
            <a:off x="1291079" y="2613945"/>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引入科学方法：在量化指标体系的修订上，我们首次引入了逻辑回归分析等科学方法，计算各项指标的回归系数。</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nvSpPr>
        <p:spPr>
          <a:xfrm>
            <a:off x="1291079" y="1480494"/>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细化优化认定程序：在严格落实省文件要求的同时，结合淄博实际，进一步细化、优化了认定程序，使其更具可操作性。</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nvSpPr>
        <p:spPr>
          <a:xfrm>
            <a:off x="1291079" y="3791419"/>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调整和完善指标权重：通过判断认定档次与指标得分的预测有效性，精准分析每项指标对总得分的影响程度。</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nvSpPr>
        <p:spPr>
          <a:xfrm>
            <a:off x="1291079" y="4970956"/>
            <a:ext cx="4181452"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精准实用为目标：从省到市，经历了层层打磨和反复推敲，目的非常明确，就是要让它更加科学、更加精准、更加实用。</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TextBox 7"/>
          <p:cNvSpPr txBox="1"/>
          <p:nvPr/>
        </p:nvSpPr>
        <p:spPr>
          <a:xfrm>
            <a:off x="6943831" y="2598292"/>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扣准认定扣子：家庭经济困难学生认定是整个资助工作的“第一粒扣子”，扣准、扣牢才能真正做到公平公正、有的放矢。</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TextBox 8"/>
          <p:cNvSpPr txBox="1"/>
          <p:nvPr/>
        </p:nvSpPr>
        <p:spPr>
          <a:xfrm>
            <a:off x="6943831" y="1464841"/>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认定是精准资助前提：学生资助工作的生命线在于精准，而精准的前提和核心，就在于“认定”，认定环节至关重要。</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TextBox 9"/>
          <p:cNvSpPr txBox="1"/>
          <p:nvPr/>
        </p:nvSpPr>
        <p:spPr>
          <a:xfrm>
            <a:off x="6943831" y="3775766"/>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认定偏差影响大：如果认定环节出现偏差，宝贵的资助资源就无法精准投放到最需要的学生身上，工作效果也将大打折扣。</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认定办法修订意义</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AutoShape 11"/>
          <p:cNvSpPr/>
          <p:nvPr/>
        </p:nvSpPr>
        <p:spPr>
          <a:xfrm>
            <a:off x="928678" y="3135198"/>
            <a:ext cx="164915" cy="164915"/>
          </a:xfrm>
          <a:prstGeom prst="ellipse">
            <a:avLst/>
          </a:prstGeom>
          <a:solidFill>
            <a:schemeClr val="accent1">
              <a:alpha val="100000"/>
            </a:schemeClr>
          </a:solidFill>
          <a:ln w="19050">
            <a:solidFill>
              <a:schemeClr val="accent1">
                <a:alpha val="100000"/>
              </a:schemeClr>
            </a:solidFill>
            <a:prstDash val="solid"/>
          </a:ln>
        </p:spPr>
      </p:sp>
      <p:sp>
        <p:nvSpPr>
          <p:cNvPr id="12" name="AutoShape 12"/>
          <p:cNvSpPr/>
          <p:nvPr/>
        </p:nvSpPr>
        <p:spPr>
          <a:xfrm>
            <a:off x="928678" y="4297248"/>
            <a:ext cx="164915" cy="164915"/>
          </a:xfrm>
          <a:prstGeom prst="ellipse">
            <a:avLst/>
          </a:prstGeom>
          <a:solidFill>
            <a:schemeClr val="accent1">
              <a:alpha val="100000"/>
            </a:schemeClr>
          </a:solidFill>
          <a:ln w="19050">
            <a:solidFill>
              <a:schemeClr val="accent1">
                <a:alpha val="100000"/>
              </a:schemeClr>
            </a:solidFill>
            <a:prstDash val="solid"/>
          </a:ln>
        </p:spPr>
      </p:sp>
      <p:sp>
        <p:nvSpPr>
          <p:cNvPr id="13" name="AutoShape 13"/>
          <p:cNvSpPr/>
          <p:nvPr/>
        </p:nvSpPr>
        <p:spPr>
          <a:xfrm>
            <a:off x="928678" y="5492209"/>
            <a:ext cx="164915" cy="164915"/>
          </a:xfrm>
          <a:prstGeom prst="ellipse">
            <a:avLst/>
          </a:prstGeom>
          <a:solidFill>
            <a:schemeClr val="accent1">
              <a:alpha val="100000"/>
            </a:schemeClr>
          </a:solidFill>
          <a:ln w="19050">
            <a:solidFill>
              <a:schemeClr val="accent1">
                <a:alpha val="100000"/>
              </a:schemeClr>
            </a:solidFill>
            <a:prstDash val="solid"/>
          </a:ln>
        </p:spPr>
      </p:sp>
      <p:sp>
        <p:nvSpPr>
          <p:cNvPr id="14" name="AutoShape 14"/>
          <p:cNvSpPr/>
          <p:nvPr/>
        </p:nvSpPr>
        <p:spPr>
          <a:xfrm>
            <a:off x="6596053" y="2001747"/>
            <a:ext cx="164915" cy="164915"/>
          </a:xfrm>
          <a:prstGeom prst="ellipse">
            <a:avLst/>
          </a:prstGeom>
          <a:solidFill>
            <a:schemeClr val="accent1">
              <a:alpha val="100000"/>
            </a:schemeClr>
          </a:solidFill>
          <a:ln w="19050">
            <a:solidFill>
              <a:schemeClr val="accent1">
                <a:alpha val="100000"/>
              </a:schemeClr>
            </a:solidFill>
            <a:prstDash val="solid"/>
          </a:ln>
        </p:spPr>
      </p:sp>
      <p:sp>
        <p:nvSpPr>
          <p:cNvPr id="15" name="AutoShape 15"/>
          <p:cNvSpPr/>
          <p:nvPr/>
        </p:nvSpPr>
        <p:spPr>
          <a:xfrm>
            <a:off x="6596053" y="3135198"/>
            <a:ext cx="164915" cy="164915"/>
          </a:xfrm>
          <a:prstGeom prst="ellipse">
            <a:avLst/>
          </a:prstGeom>
          <a:solidFill>
            <a:schemeClr val="accent1">
              <a:alpha val="100000"/>
            </a:schemeClr>
          </a:solidFill>
          <a:ln w="19050">
            <a:solidFill>
              <a:schemeClr val="accent1">
                <a:alpha val="100000"/>
              </a:schemeClr>
            </a:solidFill>
            <a:prstDash val="solid"/>
          </a:ln>
        </p:spPr>
      </p:sp>
      <p:sp>
        <p:nvSpPr>
          <p:cNvPr id="16" name="AutoShape 16"/>
          <p:cNvSpPr/>
          <p:nvPr/>
        </p:nvSpPr>
        <p:spPr>
          <a:xfrm>
            <a:off x="6596053" y="4297248"/>
            <a:ext cx="164915" cy="164915"/>
          </a:xfrm>
          <a:prstGeom prst="ellipse">
            <a:avLst/>
          </a:prstGeom>
          <a:solidFill>
            <a:schemeClr val="accent1">
              <a:alpha val="100000"/>
            </a:schemeClr>
          </a:solidFill>
          <a:ln w="19050">
            <a:solidFill>
              <a:schemeClr val="accent1">
                <a:alpha val="100000"/>
              </a:schemeClr>
            </a:solidFill>
            <a:prstDash val="solid"/>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custDataLst>
              <p:tags r:id="rId2"/>
            </p:custDataLst>
          </p:nvPr>
        </p:nvSpPr>
        <p:spPr>
          <a:xfrm>
            <a:off x="6249922" y="3733521"/>
            <a:ext cx="729983" cy="690832"/>
          </a:xfrm>
          <a:prstGeom prst="rect">
            <a:avLst/>
          </a:prstGeom>
        </p:spPr>
        <p:txBody>
          <a:bodyPr vert="horz" wrap="square" lIns="91440" tIns="45720" rIns="91440" bIns="45720" rtlCol="0" anchor="ctr" anchorCtr="0">
            <a:noAutofit/>
          </a:bodyPr>
          <a:lstStyle/>
          <a:p>
            <a:pPr algn="ctr">
              <a:lnSpc>
                <a:spcPct val="120000"/>
              </a:lnSpc>
              <a:spcBef>
                <a:spcPts val="375"/>
              </a:spcBef>
            </a:pPr>
            <a:r>
              <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rPr>
              <a:t>06</a:t>
            </a:r>
            <a:endPar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custDataLst>
              <p:tags r:id="rId3"/>
            </p:custDataLst>
          </p:nvPr>
        </p:nvSpPr>
        <p:spPr>
          <a:xfrm>
            <a:off x="6354697" y="2713735"/>
            <a:ext cx="729983" cy="690832"/>
          </a:xfrm>
          <a:prstGeom prst="rect">
            <a:avLst/>
          </a:prstGeom>
        </p:spPr>
        <p:txBody>
          <a:bodyPr vert="horz" wrap="square" lIns="91440" tIns="45720" rIns="91440" bIns="45720" rtlCol="0" anchor="ctr" anchorCtr="0">
            <a:noAutofit/>
          </a:bodyPr>
          <a:lstStyle/>
          <a:p>
            <a:pPr algn="ctr">
              <a:lnSpc>
                <a:spcPct val="120000"/>
              </a:lnSpc>
              <a:spcBef>
                <a:spcPts val="375"/>
              </a:spcBef>
            </a:pPr>
            <a:r>
              <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rPr>
              <a:t>05</a:t>
            </a:r>
            <a:endPar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TextBox 6"/>
          <p:cNvSpPr txBox="1"/>
          <p:nvPr>
            <p:custDataLst>
              <p:tags r:id="rId4"/>
            </p:custDataLst>
          </p:nvPr>
        </p:nvSpPr>
        <p:spPr>
          <a:xfrm>
            <a:off x="701945" y="4049714"/>
            <a:ext cx="766945" cy="690832"/>
          </a:xfrm>
          <a:prstGeom prst="rect">
            <a:avLst/>
          </a:prstGeom>
        </p:spPr>
        <p:txBody>
          <a:bodyPr vert="horz" wrap="square" lIns="91440" tIns="45720" rIns="91440" bIns="45720" rtlCol="0" anchor="ctr" anchorCtr="0">
            <a:noAutofit/>
          </a:bodyPr>
          <a:lstStyle/>
          <a:p>
            <a:pPr algn="ctr">
              <a:lnSpc>
                <a:spcPct val="120000"/>
              </a:lnSpc>
              <a:spcBef>
                <a:spcPts val="375"/>
              </a:spcBef>
            </a:pPr>
            <a:r>
              <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rPr>
              <a:t>03</a:t>
            </a:r>
            <a:endPar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7" name="TextBox 7"/>
          <p:cNvSpPr txBox="1"/>
          <p:nvPr>
            <p:custDataLst>
              <p:tags r:id="rId5"/>
            </p:custDataLst>
          </p:nvPr>
        </p:nvSpPr>
        <p:spPr>
          <a:xfrm>
            <a:off x="701945" y="2862715"/>
            <a:ext cx="766945" cy="690832"/>
          </a:xfrm>
          <a:prstGeom prst="rect">
            <a:avLst/>
          </a:prstGeom>
        </p:spPr>
        <p:txBody>
          <a:bodyPr vert="horz" wrap="square" lIns="91440" tIns="45720" rIns="91440" bIns="45720" rtlCol="0" anchor="ctr" anchorCtr="0">
            <a:noAutofit/>
          </a:bodyPr>
          <a:lstStyle/>
          <a:p>
            <a:pPr algn="ctr">
              <a:lnSpc>
                <a:spcPct val="120000"/>
              </a:lnSpc>
              <a:spcBef>
                <a:spcPts val="375"/>
              </a:spcBef>
            </a:pPr>
            <a:r>
              <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rPr>
              <a:t>02</a:t>
            </a:r>
            <a:endPar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TextBox 8"/>
          <p:cNvSpPr txBox="1"/>
          <p:nvPr>
            <p:custDataLst>
              <p:tags r:id="rId6"/>
            </p:custDataLst>
          </p:nvPr>
        </p:nvSpPr>
        <p:spPr>
          <a:xfrm>
            <a:off x="701945" y="1738789"/>
            <a:ext cx="766945" cy="690832"/>
          </a:xfrm>
          <a:prstGeom prst="rect">
            <a:avLst/>
          </a:prstGeom>
        </p:spPr>
        <p:txBody>
          <a:bodyPr vert="horz" wrap="square" lIns="91440" tIns="45720" rIns="91440" bIns="45720" rtlCol="0" anchor="ctr" anchorCtr="0">
            <a:noAutofit/>
          </a:bodyPr>
          <a:lstStyle/>
          <a:p>
            <a:pPr algn="ctr">
              <a:lnSpc>
                <a:spcPct val="120000"/>
              </a:lnSpc>
              <a:spcBef>
                <a:spcPts val="375"/>
              </a:spcBef>
            </a:pPr>
            <a:r>
              <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rPr>
              <a:t>01</a:t>
            </a:r>
            <a:endPar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TextBox 9"/>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助学金统筹评审管理办法出台</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0" name="TextBox 10"/>
          <p:cNvSpPr txBox="1"/>
          <p:nvPr>
            <p:custDataLst>
              <p:tags r:id="rId7"/>
            </p:custDataLst>
          </p:nvPr>
        </p:nvSpPr>
        <p:spPr>
          <a:xfrm>
            <a:off x="1538729" y="2613945"/>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依赖精准认定结果：办法有效实施的一个根本前提，正是依赖于精准的家庭经济困难学生认定结果。</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8"/>
            </p:custDataLst>
          </p:nvPr>
        </p:nvSpPr>
        <p:spPr>
          <a:xfrm>
            <a:off x="1538729" y="1480494"/>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统筹评审管理办法出台：我市近期同步出台了《淄博市助学金统筹评审管理办法》</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2" name="TextBox 12"/>
          <p:cNvSpPr txBox="1"/>
          <p:nvPr>
            <p:custDataLst>
              <p:tags r:id="rId9"/>
            </p:custDataLst>
          </p:nvPr>
        </p:nvSpPr>
        <p:spPr>
          <a:xfrm>
            <a:off x="1538729" y="3791419"/>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校内助学金发放问题：在前期调研中，发现部分学校在校内助学金发放过程中存在一些问题。</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grpSp>
        <p:nvGrpSpPr>
          <p:cNvPr id="22" name="组合 21"/>
          <p:cNvGrpSpPr/>
          <p:nvPr>
            <p:custDataLst>
              <p:tags r:id="rId10"/>
            </p:custDataLst>
          </p:nvPr>
        </p:nvGrpSpPr>
        <p:grpSpPr>
          <a:xfrm>
            <a:off x="6249670" y="1135380"/>
            <a:ext cx="5018405" cy="1207135"/>
            <a:chOff x="1105" y="7828"/>
            <a:chExt cx="7903" cy="1901"/>
          </a:xfrm>
        </p:grpSpPr>
        <p:sp>
          <p:nvSpPr>
            <p:cNvPr id="5" name="TextBox 5"/>
            <p:cNvSpPr txBox="1"/>
            <p:nvPr>
              <p:custDataLst>
                <p:tags r:id="rId11"/>
              </p:custDataLst>
            </p:nvPr>
          </p:nvSpPr>
          <p:spPr>
            <a:xfrm>
              <a:off x="1105" y="8235"/>
              <a:ext cx="1328" cy="1088"/>
            </a:xfrm>
            <a:prstGeom prst="rect">
              <a:avLst/>
            </a:prstGeom>
          </p:spPr>
          <p:txBody>
            <a:bodyPr vert="horz" wrap="square" lIns="91440" tIns="45720" rIns="91440" bIns="45720" rtlCol="0" anchor="ctr" anchorCtr="0">
              <a:noAutofit/>
            </a:bodyPr>
            <a:lstStyle/>
            <a:p>
              <a:pPr algn="ctr">
                <a:lnSpc>
                  <a:spcPct val="120000"/>
                </a:lnSpc>
                <a:spcBef>
                  <a:spcPts val="375"/>
                </a:spcBef>
              </a:pPr>
              <a:r>
                <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rPr>
                <a:t>04</a:t>
              </a:r>
              <a:endParaRPr lang="en-US" sz="36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12"/>
              </p:custDataLst>
            </p:nvPr>
          </p:nvSpPr>
          <p:spPr>
            <a:xfrm>
              <a:off x="2423" y="7828"/>
              <a:ext cx="6585" cy="190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资助项目名称不规范：部分学校分配学校助学金或社会助学金的时候未严格依据家庭经济困难认定结果进行统筹评审。</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grpSp>
      <p:sp>
        <p:nvSpPr>
          <p:cNvPr id="15" name="TextBox 15"/>
          <p:cNvSpPr txBox="1"/>
          <p:nvPr>
            <p:custDataLst>
              <p:tags r:id="rId13"/>
            </p:custDataLst>
          </p:nvPr>
        </p:nvSpPr>
        <p:spPr>
          <a:xfrm>
            <a:off x="7191481" y="2455441"/>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sym typeface="+mn-ea"/>
              </a:rPr>
              <a:t>降档处理问题</a:t>
            </a: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：为了保证助学金达到省市规定的平均标准，常常将特别困难学生降档处理</a:t>
            </a:r>
            <a:r>
              <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a:t>
            </a:r>
            <a:endParaRPr lang="zh-CN" alt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6" name="TextBox 16"/>
          <p:cNvSpPr txBox="1"/>
          <p:nvPr>
            <p:custDataLst>
              <p:tags r:id="rId14"/>
            </p:custDataLst>
          </p:nvPr>
        </p:nvSpPr>
        <p:spPr>
          <a:xfrm>
            <a:off x="7191481" y="3775766"/>
            <a:ext cx="4235503" cy="1207421"/>
          </a:xfrm>
          <a:prstGeom prst="rect">
            <a:avLst/>
          </a:prstGeom>
        </p:spPr>
        <p:txBody>
          <a:bodyPr vert="horz" wrap="square" lIns="123825" tIns="123825" rIns="57150" bIns="123825" rtlCol="0" anchor="ctr" anchorCtr="0">
            <a:noAutofit/>
          </a:bodyPr>
          <a:lstStyle/>
          <a:p>
            <a:pPr>
              <a:lnSpc>
                <a:spcPct val="140000"/>
              </a:lnSpc>
            </a:pPr>
            <a:r>
              <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rPr>
              <a:t>认定失去意义：若再回应“是由班级推荐的”，那就更凸显出家庭经济困难学生认定工作未被真正用作资助分配的依据。</a:t>
            </a:r>
            <a:endParaRPr lang="en-US" sz="150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cxnSp>
        <p:nvCxnSpPr>
          <p:cNvPr id="17" name="Connector 17"/>
          <p:cNvCxnSpPr/>
          <p:nvPr>
            <p:custDataLst>
              <p:tags r:id="rId15"/>
            </p:custDataLst>
          </p:nvPr>
        </p:nvCxnSpPr>
        <p:spPr>
          <a:xfrm>
            <a:off x="701945" y="2613945"/>
            <a:ext cx="5072287" cy="0"/>
          </a:xfrm>
          <a:prstGeom prst="line">
            <a:avLst/>
          </a:prstGeom>
          <a:ln w="9525">
            <a:solidFill>
              <a:schemeClr val="lt2"/>
            </a:solidFill>
            <a:prstDash val="solid"/>
            <a:headEnd type="none"/>
            <a:tailEnd type="none"/>
          </a:ln>
        </p:spPr>
        <p:style>
          <a:lnRef idx="0">
            <a:schemeClr val="lt2"/>
          </a:lnRef>
          <a:fillRef idx="1">
            <a:schemeClr val="lt2"/>
          </a:fillRef>
          <a:effectRef idx="0">
            <a:schemeClr val="lt2"/>
          </a:effectRef>
          <a:fontRef idx="minor">
            <a:schemeClr val="lt1"/>
          </a:fontRef>
        </p:style>
      </p:cxnSp>
      <p:cxnSp>
        <p:nvCxnSpPr>
          <p:cNvPr id="18" name="Connector 18"/>
          <p:cNvCxnSpPr/>
          <p:nvPr>
            <p:custDataLst>
              <p:tags r:id="rId16"/>
            </p:custDataLst>
          </p:nvPr>
        </p:nvCxnSpPr>
        <p:spPr>
          <a:xfrm>
            <a:off x="701945" y="3821366"/>
            <a:ext cx="5072287" cy="0"/>
          </a:xfrm>
          <a:prstGeom prst="line">
            <a:avLst/>
          </a:prstGeom>
          <a:ln w="9525">
            <a:solidFill>
              <a:schemeClr val="lt2"/>
            </a:solidFill>
            <a:prstDash val="solid"/>
            <a:headEnd type="none"/>
            <a:tailEnd type="none"/>
          </a:ln>
        </p:spPr>
        <p:style>
          <a:lnRef idx="0">
            <a:schemeClr val="lt2"/>
          </a:lnRef>
          <a:fillRef idx="1">
            <a:schemeClr val="lt2"/>
          </a:fillRef>
          <a:effectRef idx="0">
            <a:schemeClr val="lt2"/>
          </a:effectRef>
          <a:fontRef idx="minor">
            <a:schemeClr val="lt1"/>
          </a:fontRef>
        </p:style>
      </p:cxnSp>
      <p:cxnSp>
        <p:nvCxnSpPr>
          <p:cNvPr id="19" name="Connector 19"/>
          <p:cNvCxnSpPr/>
          <p:nvPr/>
        </p:nvCxnSpPr>
        <p:spPr>
          <a:xfrm>
            <a:off x="701945" y="4998840"/>
            <a:ext cx="5072287" cy="0"/>
          </a:xfrm>
          <a:prstGeom prst="line">
            <a:avLst/>
          </a:prstGeom>
          <a:ln w="9525">
            <a:solidFill>
              <a:schemeClr val="lt2"/>
            </a:solidFill>
            <a:prstDash val="solid"/>
            <a:headEnd type="none"/>
            <a:tailEnd type="none"/>
          </a:ln>
        </p:spPr>
        <p:style>
          <a:lnRef idx="0">
            <a:schemeClr val="lt2"/>
          </a:lnRef>
          <a:fillRef idx="1">
            <a:schemeClr val="lt2"/>
          </a:fillRef>
          <a:effectRef idx="0">
            <a:schemeClr val="lt2"/>
          </a:effectRef>
          <a:fontRef idx="minor">
            <a:schemeClr val="lt1"/>
          </a:fontRef>
        </p:style>
      </p:cxnSp>
      <p:cxnSp>
        <p:nvCxnSpPr>
          <p:cNvPr id="20" name="Connector 20"/>
          <p:cNvCxnSpPr/>
          <p:nvPr>
            <p:custDataLst>
              <p:tags r:id="rId17"/>
            </p:custDataLst>
          </p:nvPr>
        </p:nvCxnSpPr>
        <p:spPr>
          <a:xfrm>
            <a:off x="6365988" y="2591085"/>
            <a:ext cx="5072287" cy="0"/>
          </a:xfrm>
          <a:prstGeom prst="line">
            <a:avLst/>
          </a:prstGeom>
          <a:ln w="9525">
            <a:solidFill>
              <a:schemeClr val="lt2"/>
            </a:solidFill>
            <a:prstDash val="solid"/>
            <a:headEnd type="none"/>
            <a:tailEnd type="none"/>
          </a:ln>
        </p:spPr>
        <p:style>
          <a:lnRef idx="0">
            <a:schemeClr val="lt2"/>
          </a:lnRef>
          <a:fillRef idx="1">
            <a:schemeClr val="lt2"/>
          </a:fillRef>
          <a:effectRef idx="0">
            <a:schemeClr val="lt2"/>
          </a:effectRef>
          <a:fontRef idx="minor">
            <a:schemeClr val="lt1"/>
          </a:fontRef>
        </p:style>
      </p:cxnSp>
      <p:cxnSp>
        <p:nvCxnSpPr>
          <p:cNvPr id="21" name="Connector 21"/>
          <p:cNvCxnSpPr/>
          <p:nvPr>
            <p:custDataLst>
              <p:tags r:id="rId18"/>
            </p:custDataLst>
          </p:nvPr>
        </p:nvCxnSpPr>
        <p:spPr>
          <a:xfrm>
            <a:off x="6553313" y="3809936"/>
            <a:ext cx="5072287" cy="0"/>
          </a:xfrm>
          <a:prstGeom prst="line">
            <a:avLst/>
          </a:prstGeom>
          <a:ln w="9525">
            <a:solidFill>
              <a:schemeClr val="lt2"/>
            </a:solidFill>
            <a:prstDash val="solid"/>
            <a:headEnd type="none"/>
            <a:tailEnd type="none"/>
          </a:ln>
        </p:spPr>
        <p:style>
          <a:lnRef idx="0">
            <a:schemeClr val="lt2"/>
          </a:lnRef>
          <a:fillRef idx="1">
            <a:schemeClr val="lt2"/>
          </a:fillRef>
          <a:effectRef idx="0">
            <a:schemeClr val="lt2"/>
          </a:effectRef>
          <a:fontRef idx="minor">
            <a:schemeClr val="lt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935608" y="2016730"/>
            <a:ext cx="3086955" cy="1522429"/>
          </a:xfrm>
          <a:prstGeom prst="rect">
            <a:avLst/>
          </a:prstGeom>
        </p:spPr>
        <p:txBody>
          <a:bodyPr vert="horz" wrap="square" lIns="91440" tIns="45720" rIns="91440" bIns="45720" rtlCol="0" anchor="ctr" anchorCtr="0">
            <a:normAutofit/>
          </a:bodyPr>
          <a:lstStyle/>
          <a:p>
            <a:pPr algn="r">
              <a:lnSpc>
                <a:spcPct val="100000"/>
              </a:lnSpc>
              <a:spcBef>
                <a:spcPts val="375"/>
              </a:spcBef>
            </a:pPr>
            <a:r>
              <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rPr>
              <a:t>PART</a:t>
            </a:r>
            <a:endPar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1262204" y="3445098"/>
            <a:ext cx="9667591" cy="1587780"/>
          </a:xfrm>
          <a:prstGeom prst="rect">
            <a:avLst/>
          </a:prstGeom>
        </p:spPr>
        <p:txBody>
          <a:bodyPr vert="horz" wrap="square" lIns="91440" tIns="45720" rIns="91440" bIns="45720" rtlCol="0" anchor="t" anchorCtr="0">
            <a:normAutofit/>
          </a:bodyPr>
          <a:lstStyle/>
          <a:p>
            <a:pPr algn="l">
              <a:lnSpc>
                <a:spcPct val="100000"/>
              </a:lnSpc>
              <a:spcBef>
                <a:spcPts val="375"/>
              </a:spcBef>
            </a:pPr>
            <a:r>
              <a:rPr lang="en-US" sz="4275" b="1">
                <a:solidFill>
                  <a:srgbClr val="152815">
                    <a:alpha val="100000"/>
                  </a:srgbClr>
                </a:solidFill>
                <a:latin typeface="Noto Sans SC" panose="020B0200000000000000" charset="-122"/>
                <a:ea typeface="Noto Sans SC" panose="020B0200000000000000" charset="-122"/>
                <a:cs typeface="Noto Sans SC" panose="020B0200000000000000" charset="-122"/>
              </a:rPr>
              <a:t>修订背景与必要性</a:t>
            </a:r>
            <a:endParaRPr lang="en-US" sz="4275" b="1">
              <a:solidFill>
                <a:srgbClr val="152815">
                  <a:alpha val="100000"/>
                </a:srgb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nvSpPr>
        <p:spPr>
          <a:xfrm>
            <a:off x="4205648" y="2016730"/>
            <a:ext cx="4297680" cy="1522429"/>
          </a:xfrm>
          <a:prstGeom prst="rect">
            <a:avLst/>
          </a:prstGeom>
        </p:spPr>
        <p:txBody>
          <a:bodyPr vert="horz" wrap="square" lIns="91440" tIns="45720" rIns="91440" bIns="45720" rtlCol="0" anchor="ctr" anchorCtr="0">
            <a:normAutofit/>
          </a:bodyPr>
          <a:lstStyle/>
          <a:p>
            <a:pPr algn="l">
              <a:lnSpc>
                <a:spcPct val="100000"/>
              </a:lnSpc>
              <a:spcBef>
                <a:spcPts val="375"/>
              </a:spcBef>
            </a:pPr>
            <a:r>
              <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rPr>
              <a:t>02</a:t>
            </a:r>
            <a:endPar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政策演变与时代背景</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AutoShape 3"/>
          <p:cNvSpPr/>
          <p:nvPr>
            <p:custDataLst>
              <p:tags r:id="rId2"/>
            </p:custDataLst>
          </p:nvPr>
        </p:nvSpPr>
        <p:spPr>
          <a:xfrm>
            <a:off x="384075" y="1963339"/>
            <a:ext cx="3637467" cy="1772200"/>
          </a:xfrm>
          <a:prstGeom prst="roundRect">
            <a:avLst>
              <a:gd name="adj" fmla="val 7233"/>
            </a:avLst>
          </a:prstGeom>
          <a:solidFill>
            <a:schemeClr val="lt2">
              <a:alpha val="61000"/>
            </a:schemeClr>
          </a:solidFill>
        </p:spPr>
      </p:sp>
      <p:sp>
        <p:nvSpPr>
          <p:cNvPr id="4" name="TextBox 4"/>
          <p:cNvSpPr txBox="1"/>
          <p:nvPr>
            <p:custDataLst>
              <p:tags r:id="rId3"/>
            </p:custDataLst>
          </p:nvPr>
        </p:nvSpPr>
        <p:spPr>
          <a:xfrm>
            <a:off x="454025" y="2110740"/>
            <a:ext cx="3497580" cy="1844675"/>
          </a:xfrm>
          <a:prstGeom prst="rect">
            <a:avLst/>
          </a:prstGeom>
        </p:spPr>
        <p:txBody>
          <a:bodyPr vert="horz" wrap="square" lIns="66008" tIns="33052" rIns="66008" bIns="33052" rtlCol="0" anchor="t" anchorCtr="0">
            <a:noAutofit/>
          </a:bodyPr>
          <a:lstStyle/>
          <a:p>
            <a:pPr algn="l">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当前学生资助工作正处在一个重要的转型期。这个转型主要体现在三个方面：政策导向在变、困难群体在变、技术要求也在变。随着</a:t>
            </a:r>
            <a:r>
              <a:rPr lang="en-US" altLang="zh-CN" sz="1250">
                <a:solidFill>
                  <a:schemeClr val="dk1">
                    <a:alpha val="100000"/>
                  </a:schemeClr>
                </a:solidFill>
                <a:latin typeface="Noto Sans SC" panose="020B0200000000000000" charset="-122"/>
                <a:ea typeface="Noto Sans SC" panose="020B0200000000000000" charset="-122"/>
                <a:cs typeface="Noto Sans SC" panose="020B0200000000000000" charset="-122"/>
              </a:rPr>
              <a:t>2020</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年我国脱贫攻坚战取得全面胜利，绝对贫困问题得到历史性解决，我们的工作基础和环境发生了根本性变化。</a:t>
            </a:r>
            <a:endPar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TextBox 5"/>
          <p:cNvSpPr txBox="1"/>
          <p:nvPr>
            <p:custDataLst>
              <p:tags r:id="rId4"/>
            </p:custDataLst>
          </p:nvPr>
        </p:nvSpPr>
        <p:spPr>
          <a:xfrm>
            <a:off x="358275" y="1468323"/>
            <a:ext cx="3689067" cy="560391"/>
          </a:xfrm>
          <a:prstGeom prst="rect">
            <a:avLst/>
          </a:prstGeom>
        </p:spPr>
        <p:txBody>
          <a:bodyPr vert="horz" wrap="square" lIns="91440" tIns="45720" rIns="91440" bIns="45720" rtlCol="0" anchor="t" anchorCtr="0">
            <a:noAutofit/>
          </a:bodyPr>
          <a:lstStyle/>
          <a:p>
            <a:pPr algn="l">
              <a:lnSpc>
                <a:spcPct val="100000"/>
              </a:lnSpc>
              <a:spcBef>
                <a:spcPts val="375"/>
              </a:spcBef>
            </a:pPr>
            <a:r>
              <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rPr>
              <a:t>转型期与挑战</a:t>
            </a:r>
            <a:endPar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6" name="AutoShape 6"/>
          <p:cNvSpPr/>
          <p:nvPr>
            <p:custDataLst>
              <p:tags r:id="rId5"/>
            </p:custDataLst>
          </p:nvPr>
        </p:nvSpPr>
        <p:spPr>
          <a:xfrm>
            <a:off x="4297736" y="1963339"/>
            <a:ext cx="3637467" cy="1772200"/>
          </a:xfrm>
          <a:prstGeom prst="roundRect">
            <a:avLst>
              <a:gd name="adj" fmla="val 7233"/>
            </a:avLst>
          </a:prstGeom>
          <a:solidFill>
            <a:schemeClr val="lt2">
              <a:alpha val="61000"/>
            </a:schemeClr>
          </a:solidFill>
        </p:spPr>
      </p:sp>
      <p:sp>
        <p:nvSpPr>
          <p:cNvPr id="7" name="TextBox 7"/>
          <p:cNvSpPr txBox="1"/>
          <p:nvPr>
            <p:custDataLst>
              <p:tags r:id="rId6"/>
            </p:custDataLst>
          </p:nvPr>
        </p:nvSpPr>
        <p:spPr>
          <a:xfrm>
            <a:off x="4367671" y="2110898"/>
            <a:ext cx="3497596" cy="1379868"/>
          </a:xfrm>
          <a:prstGeom prst="rect">
            <a:avLst/>
          </a:prstGeom>
        </p:spPr>
        <p:txBody>
          <a:bodyPr vert="horz" wrap="square" lIns="66008" tIns="33052" rIns="66008" bIns="33052" rtlCol="0" anchor="t" anchorCtr="0">
            <a:noAutofit/>
          </a:bodyPr>
          <a:lstStyle/>
          <a:p>
            <a:pPr algn="l">
              <a:lnSpc>
                <a:spcPct val="140000"/>
              </a:lnSpc>
            </a:pP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在全面进入小康社会的新阶段，家庭经济困难学生精准认定工作面临更大挑战：一方面，因病、因灾、因意外事故等突发情况导致的支出型贫困和低收入群体问题日益显现；另一方面，一般困难学生的识别和区分难度加大</a:t>
            </a:r>
            <a:r>
              <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a:t>
            </a:r>
            <a:endPar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8" name="TextBox 8"/>
          <p:cNvSpPr txBox="1"/>
          <p:nvPr>
            <p:custDataLst>
              <p:tags r:id="rId7"/>
            </p:custDataLst>
          </p:nvPr>
        </p:nvSpPr>
        <p:spPr>
          <a:xfrm>
            <a:off x="4271935" y="1468323"/>
            <a:ext cx="3689067" cy="560391"/>
          </a:xfrm>
          <a:prstGeom prst="rect">
            <a:avLst/>
          </a:prstGeom>
        </p:spPr>
        <p:txBody>
          <a:bodyPr vert="horz" wrap="square" lIns="91440" tIns="45720" rIns="91440" bIns="45720" rtlCol="0" anchor="t" anchorCtr="0">
            <a:noAutofit/>
          </a:bodyPr>
          <a:lstStyle/>
          <a:p>
            <a:pPr algn="l">
              <a:lnSpc>
                <a:spcPct val="100000"/>
              </a:lnSpc>
              <a:spcBef>
                <a:spcPts val="375"/>
              </a:spcBef>
            </a:pPr>
            <a:r>
              <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rPr>
              <a:t>困难原因多元</a:t>
            </a:r>
            <a:endPar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9" name="AutoShape 9"/>
          <p:cNvSpPr/>
          <p:nvPr>
            <p:custDataLst>
              <p:tags r:id="rId8"/>
            </p:custDataLst>
          </p:nvPr>
        </p:nvSpPr>
        <p:spPr>
          <a:xfrm>
            <a:off x="2127802" y="4534143"/>
            <a:ext cx="3637467" cy="1772200"/>
          </a:xfrm>
          <a:prstGeom prst="roundRect">
            <a:avLst>
              <a:gd name="adj" fmla="val 7233"/>
            </a:avLst>
          </a:prstGeom>
          <a:solidFill>
            <a:schemeClr val="lt2">
              <a:alpha val="61000"/>
            </a:schemeClr>
          </a:solidFill>
        </p:spPr>
      </p:sp>
      <p:sp>
        <p:nvSpPr>
          <p:cNvPr id="10" name="TextBox 10"/>
          <p:cNvSpPr txBox="1"/>
          <p:nvPr>
            <p:custDataLst>
              <p:tags r:id="rId9"/>
            </p:custDataLst>
          </p:nvPr>
        </p:nvSpPr>
        <p:spPr>
          <a:xfrm>
            <a:off x="2197737" y="4681702"/>
            <a:ext cx="3497596" cy="1379868"/>
          </a:xfrm>
          <a:prstGeom prst="rect">
            <a:avLst/>
          </a:prstGeom>
        </p:spPr>
        <p:txBody>
          <a:bodyPr vert="horz" wrap="square" lIns="66008" tIns="33052" rIns="66008" bIns="33052" rtlCol="0" anchor="t" anchorCtr="0">
            <a:noAutofit/>
          </a:bodyPr>
          <a:lstStyle/>
          <a:p>
            <a:pPr algn="l">
              <a:lnSpc>
                <a:spcPct val="140000"/>
              </a:lnSpc>
            </a:pPr>
            <a:r>
              <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2025年</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全国学生资助管理中心</a:t>
            </a:r>
            <a:r>
              <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工作</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要点：</a:t>
            </a:r>
            <a:r>
              <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强调精准认定、简化流程、量化体系与“免申即享”；2025</a:t>
            </a:r>
            <a:r>
              <a:rPr lang="zh-CN" alt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年省学生资助工作要点，</a:t>
            </a:r>
            <a:r>
              <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要求优化“大数据+量化”机制，运用核对平台确保应助尽助；面临识别复杂、要求精细、手段更新等挑战。</a:t>
            </a:r>
            <a:endPar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10"/>
            </p:custDataLst>
          </p:nvPr>
        </p:nvSpPr>
        <p:spPr>
          <a:xfrm>
            <a:off x="2102002" y="4039126"/>
            <a:ext cx="3689067" cy="560391"/>
          </a:xfrm>
          <a:prstGeom prst="rect">
            <a:avLst/>
          </a:prstGeom>
        </p:spPr>
        <p:txBody>
          <a:bodyPr vert="horz" wrap="square" lIns="91440" tIns="45720" rIns="91440" bIns="45720" rtlCol="0" anchor="t" anchorCtr="0">
            <a:noAutofit/>
          </a:bodyPr>
          <a:lstStyle/>
          <a:p>
            <a:pPr algn="l">
              <a:lnSpc>
                <a:spcPct val="100000"/>
              </a:lnSpc>
              <a:spcBef>
                <a:spcPts val="375"/>
              </a:spcBef>
            </a:pPr>
            <a:r>
              <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rPr>
              <a:t>新要求与新挑战</a:t>
            </a:r>
            <a:endPar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2" name="AutoShape 12"/>
          <p:cNvSpPr/>
          <p:nvPr>
            <p:custDataLst>
              <p:tags r:id="rId11"/>
            </p:custDataLst>
          </p:nvPr>
        </p:nvSpPr>
        <p:spPr>
          <a:xfrm>
            <a:off x="6142390" y="4534143"/>
            <a:ext cx="3637467" cy="1772200"/>
          </a:xfrm>
          <a:prstGeom prst="roundRect">
            <a:avLst>
              <a:gd name="adj" fmla="val 7233"/>
            </a:avLst>
          </a:prstGeom>
          <a:solidFill>
            <a:schemeClr val="lt2">
              <a:alpha val="61000"/>
            </a:schemeClr>
          </a:solidFill>
        </p:spPr>
      </p:sp>
      <p:sp>
        <p:nvSpPr>
          <p:cNvPr id="13" name="TextBox 13"/>
          <p:cNvSpPr txBox="1"/>
          <p:nvPr>
            <p:custDataLst>
              <p:tags r:id="rId12"/>
            </p:custDataLst>
          </p:nvPr>
        </p:nvSpPr>
        <p:spPr>
          <a:xfrm>
            <a:off x="6212325" y="4681702"/>
            <a:ext cx="3497596" cy="1379868"/>
          </a:xfrm>
          <a:prstGeom prst="rect">
            <a:avLst/>
          </a:prstGeom>
        </p:spPr>
        <p:txBody>
          <a:bodyPr vert="horz" wrap="square" lIns="66008" tIns="33052" rIns="66008" bIns="33052" rtlCol="0" anchor="t" anchorCtr="0">
            <a:noAutofit/>
          </a:bodyPr>
          <a:lstStyle/>
          <a:p>
            <a:pPr algn="l">
              <a:lnSpc>
                <a:spcPct val="140000"/>
              </a:lnSpc>
            </a:pPr>
            <a:r>
              <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政策变化和工作要求表明，认定工作面临新挑战；需修订《认定办法》，建立科学、精准、高效体系，适应新时代学生资助工作需要，确保资源精准分配，提升整体工作效能。</a:t>
            </a:r>
            <a:endPar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TextBox 14"/>
          <p:cNvSpPr txBox="1"/>
          <p:nvPr>
            <p:custDataLst>
              <p:tags r:id="rId13"/>
            </p:custDataLst>
          </p:nvPr>
        </p:nvSpPr>
        <p:spPr>
          <a:xfrm>
            <a:off x="6116589" y="4039126"/>
            <a:ext cx="3689067" cy="560391"/>
          </a:xfrm>
          <a:prstGeom prst="rect">
            <a:avLst/>
          </a:prstGeom>
        </p:spPr>
        <p:txBody>
          <a:bodyPr vert="horz" wrap="square" lIns="91440" tIns="45720" rIns="91440" bIns="45720" rtlCol="0" anchor="t" anchorCtr="0">
            <a:noAutofit/>
          </a:bodyPr>
          <a:lstStyle/>
          <a:p>
            <a:pPr algn="l">
              <a:lnSpc>
                <a:spcPct val="100000"/>
              </a:lnSpc>
              <a:spcBef>
                <a:spcPts val="375"/>
              </a:spcBef>
            </a:pPr>
            <a:r>
              <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rPr>
              <a:t>修订办法建新体系</a:t>
            </a:r>
            <a:endPar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5" name="AutoShape 15"/>
          <p:cNvSpPr/>
          <p:nvPr>
            <p:custDataLst>
              <p:tags r:id="rId14"/>
            </p:custDataLst>
          </p:nvPr>
        </p:nvSpPr>
        <p:spPr>
          <a:xfrm>
            <a:off x="8177754" y="1963339"/>
            <a:ext cx="3637467" cy="1772200"/>
          </a:xfrm>
          <a:prstGeom prst="roundRect">
            <a:avLst>
              <a:gd name="adj" fmla="val 7233"/>
            </a:avLst>
          </a:prstGeom>
          <a:solidFill>
            <a:schemeClr val="lt2">
              <a:alpha val="61000"/>
            </a:schemeClr>
          </a:solidFill>
        </p:spPr>
      </p:sp>
      <p:sp>
        <p:nvSpPr>
          <p:cNvPr id="16" name="TextBox 16"/>
          <p:cNvSpPr txBox="1"/>
          <p:nvPr>
            <p:custDataLst>
              <p:tags r:id="rId15"/>
            </p:custDataLst>
          </p:nvPr>
        </p:nvSpPr>
        <p:spPr>
          <a:xfrm>
            <a:off x="8247690" y="2110898"/>
            <a:ext cx="3497596" cy="1379868"/>
          </a:xfrm>
          <a:prstGeom prst="rect">
            <a:avLst/>
          </a:prstGeom>
        </p:spPr>
        <p:txBody>
          <a:bodyPr vert="horz" wrap="square" lIns="66008" tIns="33052" rIns="66008" bIns="33052" rtlCol="0" anchor="t" anchorCtr="0">
            <a:noAutofit/>
          </a:bodyPr>
          <a:lstStyle/>
          <a:p>
            <a:pPr algn="l">
              <a:lnSpc>
                <a:spcPct val="140000"/>
              </a:lnSpc>
            </a:pPr>
            <a:r>
              <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rPr>
              <a:t>特殊群体范围持续扩大，认定要求提高；2019年定7类，2021年扩至10类，今年新增刚性支出困难家庭，并完善优抚对象子女；依据民政等部门政策调整，反映致贫原因多元化趋势。</a:t>
            </a:r>
            <a:endParaRPr lang="en-US" sz="12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7" name="TextBox 17"/>
          <p:cNvSpPr txBox="1"/>
          <p:nvPr>
            <p:custDataLst>
              <p:tags r:id="rId16"/>
            </p:custDataLst>
          </p:nvPr>
        </p:nvSpPr>
        <p:spPr>
          <a:xfrm>
            <a:off x="8151954" y="1468323"/>
            <a:ext cx="3689067" cy="560391"/>
          </a:xfrm>
          <a:prstGeom prst="rect">
            <a:avLst/>
          </a:prstGeom>
        </p:spPr>
        <p:txBody>
          <a:bodyPr vert="horz" wrap="square" lIns="91440" tIns="45720" rIns="91440" bIns="45720" rtlCol="0" anchor="t" anchorCtr="0">
            <a:noAutofit/>
          </a:bodyPr>
          <a:lstStyle/>
          <a:p>
            <a:pPr algn="l">
              <a:lnSpc>
                <a:spcPct val="100000"/>
              </a:lnSpc>
              <a:spcBef>
                <a:spcPts val="375"/>
              </a:spcBef>
            </a:pPr>
            <a:r>
              <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rPr>
              <a:t>政策调整与完善</a:t>
            </a:r>
            <a:endParaRPr lang="en-US" sz="17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rPr>
              <a:t>修订的必要性</a:t>
            </a:r>
            <a:endParaRPr lang="en-US" sz="3000" b="1">
              <a:solidFill>
                <a:schemeClr val="dk2">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custDataLst>
              <p:tags r:id="rId2"/>
            </p:custDataLst>
          </p:nvPr>
        </p:nvSpPr>
        <p:spPr>
          <a:xfrm>
            <a:off x="1297192" y="1308287"/>
            <a:ext cx="4348638" cy="605790"/>
          </a:xfrm>
          <a:prstGeom prst="rect">
            <a:avLst/>
          </a:prstGeom>
        </p:spPr>
        <p:txBody>
          <a:bodyPr vert="horz" wrap="square" lIns="123825" tIns="123825" rIns="57150" bIns="123825" rtlCol="0" anchor="ctr" anchorCtr="0">
            <a:noAutofit/>
          </a:bodyPr>
          <a:lstStyle/>
          <a:p>
            <a:pPr>
              <a:lnSpc>
                <a:spcPct val="120000"/>
              </a:lnSpc>
              <a:spcBef>
                <a:spcPts val="450"/>
              </a:spcBef>
            </a:pPr>
            <a:r>
              <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顺应政策迭代升级</a:t>
            </a:r>
            <a:endPar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custDataLst>
              <p:tags r:id="rId3"/>
            </p:custDataLst>
          </p:nvPr>
        </p:nvSpPr>
        <p:spPr>
          <a:xfrm>
            <a:off x="1297192" y="1833343"/>
            <a:ext cx="9803500" cy="708938"/>
          </a:xfrm>
          <a:prstGeom prst="rect">
            <a:avLst/>
          </a:prstGeom>
        </p:spPr>
        <p:txBody>
          <a:bodyPr vert="horz" wrap="square" lIns="123825" tIns="0" rIns="57150" bIns="0" rtlCol="0" anchor="t" anchorCtr="0">
            <a:noAutofit/>
          </a:bodyPr>
          <a:lstStyle/>
          <a:p>
            <a:pPr>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脱贫攻坚后，国家政策持续优化，学生资助政策需对接国家大政方针，与民政、农业农村、退役军人等部门新政策同频共振，保持生命力和有效性，老办法部分条款标准需迭代升级。</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5" name="AutoShape 5"/>
          <p:cNvSpPr/>
          <p:nvPr/>
        </p:nvSpPr>
        <p:spPr>
          <a:xfrm>
            <a:off x="839115" y="1512589"/>
            <a:ext cx="197186" cy="197186"/>
          </a:xfrm>
          <a:prstGeom prst="ellipse">
            <a:avLst/>
          </a:prstGeom>
          <a:solidFill>
            <a:schemeClr val="accent1">
              <a:alpha val="100000"/>
            </a:schemeClr>
          </a:solidFill>
        </p:spPr>
      </p:sp>
      <p:sp>
        <p:nvSpPr>
          <p:cNvPr id="6" name="AutoShape 6"/>
          <p:cNvSpPr/>
          <p:nvPr/>
        </p:nvSpPr>
        <p:spPr>
          <a:xfrm>
            <a:off x="839115" y="2734848"/>
            <a:ext cx="197186" cy="197186"/>
          </a:xfrm>
          <a:prstGeom prst="ellipse">
            <a:avLst/>
          </a:prstGeom>
          <a:solidFill>
            <a:schemeClr val="accent1">
              <a:alpha val="100000"/>
            </a:schemeClr>
          </a:solidFill>
        </p:spPr>
      </p:sp>
      <p:sp>
        <p:nvSpPr>
          <p:cNvPr id="7" name="AutoShape 7"/>
          <p:cNvSpPr/>
          <p:nvPr/>
        </p:nvSpPr>
        <p:spPr>
          <a:xfrm>
            <a:off x="839115" y="5185395"/>
            <a:ext cx="197186" cy="197186"/>
          </a:xfrm>
          <a:prstGeom prst="ellipse">
            <a:avLst/>
          </a:prstGeom>
          <a:solidFill>
            <a:schemeClr val="accent1">
              <a:alpha val="100000"/>
            </a:schemeClr>
          </a:solidFill>
        </p:spPr>
      </p:sp>
      <p:cxnSp>
        <p:nvCxnSpPr>
          <p:cNvPr id="8" name="Connector 8"/>
          <p:cNvCxnSpPr/>
          <p:nvPr/>
        </p:nvCxnSpPr>
        <p:spPr>
          <a:xfrm>
            <a:off x="937708" y="1624780"/>
            <a:ext cx="0" cy="5245143"/>
          </a:xfrm>
          <a:prstGeom prst="line">
            <a:avLst/>
          </a:prstGeom>
          <a:ln w="19050">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9" name="AutoShape 9"/>
          <p:cNvSpPr/>
          <p:nvPr/>
        </p:nvSpPr>
        <p:spPr>
          <a:xfrm>
            <a:off x="839115" y="3958481"/>
            <a:ext cx="197186" cy="197186"/>
          </a:xfrm>
          <a:prstGeom prst="ellipse">
            <a:avLst/>
          </a:prstGeom>
          <a:solidFill>
            <a:schemeClr val="accent1">
              <a:alpha val="100000"/>
            </a:schemeClr>
          </a:solidFill>
        </p:spPr>
      </p:sp>
      <p:sp>
        <p:nvSpPr>
          <p:cNvPr id="10" name="TextBox 10"/>
          <p:cNvSpPr txBox="1"/>
          <p:nvPr>
            <p:custDataLst>
              <p:tags r:id="rId4"/>
            </p:custDataLst>
          </p:nvPr>
        </p:nvSpPr>
        <p:spPr>
          <a:xfrm>
            <a:off x="1297192" y="2503866"/>
            <a:ext cx="4348638" cy="605790"/>
          </a:xfrm>
          <a:prstGeom prst="rect">
            <a:avLst/>
          </a:prstGeom>
        </p:spPr>
        <p:txBody>
          <a:bodyPr vert="horz" wrap="square" lIns="123825" tIns="123825" rIns="57150" bIns="123825" rtlCol="0" anchor="ctr" anchorCtr="0">
            <a:noAutofit/>
          </a:bodyPr>
          <a:lstStyle/>
          <a:p>
            <a:pPr>
              <a:lnSpc>
                <a:spcPct val="120000"/>
              </a:lnSpc>
              <a:spcBef>
                <a:spcPts val="450"/>
              </a:spcBef>
            </a:pPr>
            <a:r>
              <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认定体系瓶颈待解</a:t>
            </a:r>
            <a:endPar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1" name="TextBox 11"/>
          <p:cNvSpPr txBox="1"/>
          <p:nvPr>
            <p:custDataLst>
              <p:tags r:id="rId5"/>
            </p:custDataLst>
          </p:nvPr>
        </p:nvSpPr>
        <p:spPr>
          <a:xfrm>
            <a:off x="1297192" y="3028921"/>
            <a:ext cx="9953022" cy="708938"/>
          </a:xfrm>
          <a:prstGeom prst="rect">
            <a:avLst/>
          </a:prstGeom>
        </p:spPr>
        <p:txBody>
          <a:bodyPr vert="horz" wrap="square" lIns="123825" tIns="0" rIns="57150" bIns="0" rtlCol="0" anchor="t" anchorCtr="0">
            <a:noAutofit/>
          </a:bodyPr>
          <a:lstStyle/>
          <a:p>
            <a:pPr>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2019版办法虽建立量化指标体系，但原量化分值不能准确反映学生家庭状况，指标设置不合理，缺乏刚性科学参照系，依赖主观判断和经验，成为精准认定瓶颈。</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2" name="TextBox 12"/>
          <p:cNvSpPr txBox="1"/>
          <p:nvPr>
            <p:custDataLst>
              <p:tags r:id="rId6"/>
            </p:custDataLst>
          </p:nvPr>
        </p:nvSpPr>
        <p:spPr>
          <a:xfrm>
            <a:off x="1297192" y="3735521"/>
            <a:ext cx="4348638" cy="605790"/>
          </a:xfrm>
          <a:prstGeom prst="rect">
            <a:avLst/>
          </a:prstGeom>
        </p:spPr>
        <p:txBody>
          <a:bodyPr vert="horz" wrap="square" lIns="123825" tIns="123825" rIns="57150" bIns="123825" rtlCol="0" anchor="ctr" anchorCtr="0">
            <a:noAutofit/>
          </a:bodyPr>
          <a:lstStyle/>
          <a:p>
            <a:pPr>
              <a:lnSpc>
                <a:spcPct val="120000"/>
              </a:lnSpc>
              <a:spcBef>
                <a:spcPts val="450"/>
              </a:spcBef>
            </a:pPr>
            <a:r>
              <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完善认定工作流程</a:t>
            </a:r>
            <a:endPar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3" name="TextBox 13"/>
          <p:cNvSpPr txBox="1"/>
          <p:nvPr>
            <p:custDataLst>
              <p:tags r:id="rId7"/>
            </p:custDataLst>
          </p:nvPr>
        </p:nvSpPr>
        <p:spPr>
          <a:xfrm>
            <a:off x="1297192" y="4260576"/>
            <a:ext cx="9953022" cy="708938"/>
          </a:xfrm>
          <a:prstGeom prst="rect">
            <a:avLst/>
          </a:prstGeom>
        </p:spPr>
        <p:txBody>
          <a:bodyPr vert="horz" wrap="square" lIns="123825" tIns="0" rIns="57150" bIns="0" rtlCol="0" anchor="t" anchorCtr="0">
            <a:noAutofit/>
          </a:bodyPr>
          <a:lstStyle/>
          <a:p>
            <a:pPr>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困难学生比例下降，个别区县学校断崖式下跌；经调研，部分学校认定流于形式，未严格执行标准，新办法增信息摸排与教育引导，强化前瞻性和主动性，提升规范性和教育功能。</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4" name="TextBox 14"/>
          <p:cNvSpPr txBox="1"/>
          <p:nvPr>
            <p:custDataLst>
              <p:tags r:id="rId8"/>
            </p:custDataLst>
          </p:nvPr>
        </p:nvSpPr>
        <p:spPr>
          <a:xfrm>
            <a:off x="1297192" y="4980154"/>
            <a:ext cx="4348638" cy="605790"/>
          </a:xfrm>
          <a:prstGeom prst="rect">
            <a:avLst/>
          </a:prstGeom>
        </p:spPr>
        <p:txBody>
          <a:bodyPr vert="horz" wrap="square" lIns="123825" tIns="123825" rIns="57150" bIns="123825" rtlCol="0" anchor="ctr" anchorCtr="0">
            <a:noAutofit/>
          </a:bodyPr>
          <a:lstStyle/>
          <a:p>
            <a:pPr>
              <a:lnSpc>
                <a:spcPct val="120000"/>
              </a:lnSpc>
              <a:spcBef>
                <a:spcPts val="450"/>
              </a:spcBef>
            </a:pPr>
            <a:r>
              <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rPr>
              <a:t>借助大数据提效能</a:t>
            </a:r>
            <a:endParaRPr lang="en-US" sz="2000" b="1">
              <a:solidFill>
                <a:schemeClr val="accent1">
                  <a:alpha val="100000"/>
                </a:schemeClr>
              </a:solidFill>
              <a:latin typeface="Noto Sans SC" panose="020B0200000000000000" charset="-122"/>
              <a:ea typeface="Noto Sans SC" panose="020B0200000000000000" charset="-122"/>
              <a:cs typeface="Noto Sans SC" panose="020B0200000000000000" charset="-122"/>
            </a:endParaRPr>
          </a:p>
        </p:txBody>
      </p:sp>
      <p:sp>
        <p:nvSpPr>
          <p:cNvPr id="15" name="TextBox 15"/>
          <p:cNvSpPr txBox="1"/>
          <p:nvPr>
            <p:custDataLst>
              <p:tags r:id="rId9"/>
            </p:custDataLst>
          </p:nvPr>
        </p:nvSpPr>
        <p:spPr>
          <a:xfrm>
            <a:off x="1297192" y="5505210"/>
            <a:ext cx="9893212" cy="708938"/>
          </a:xfrm>
          <a:prstGeom prst="rect">
            <a:avLst/>
          </a:prstGeom>
        </p:spPr>
        <p:txBody>
          <a:bodyPr vert="horz" wrap="square" lIns="123825" tIns="0" rIns="57150" bIns="0" rtlCol="0" anchor="t" anchorCtr="0">
            <a:noAutofit/>
          </a:bodyPr>
          <a:lstStyle/>
          <a:p>
            <a:pPr>
              <a:lnSpc>
                <a:spcPct val="140000"/>
              </a:lnSpc>
            </a:pPr>
            <a:r>
              <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rPr>
              <a:t>我国经济形势影响，困难学生比例下降；新办法利用大数据核实信息，提高精准度，简化流程，减轻负担；固化技术优势，为工作提供坚实技术保障，确保资源高效流向需要的学生。</a:t>
            </a:r>
            <a:endParaRPr lang="en-US" sz="1350">
              <a:solidFill>
                <a:schemeClr val="dk1">
                  <a:alpha val="100000"/>
                </a:scheme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935608" y="2016730"/>
            <a:ext cx="3086955" cy="1522429"/>
          </a:xfrm>
          <a:prstGeom prst="rect">
            <a:avLst/>
          </a:prstGeom>
        </p:spPr>
        <p:txBody>
          <a:bodyPr vert="horz" wrap="square" lIns="91440" tIns="45720" rIns="91440" bIns="45720" rtlCol="0" anchor="ctr" anchorCtr="0">
            <a:normAutofit/>
          </a:bodyPr>
          <a:lstStyle/>
          <a:p>
            <a:pPr algn="r">
              <a:lnSpc>
                <a:spcPct val="100000"/>
              </a:lnSpc>
              <a:spcBef>
                <a:spcPts val="375"/>
              </a:spcBef>
            </a:pPr>
            <a:r>
              <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rPr>
              <a:t>PART</a:t>
            </a:r>
            <a:endPar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endParaRPr>
          </a:p>
        </p:txBody>
      </p:sp>
      <p:sp>
        <p:nvSpPr>
          <p:cNvPr id="3" name="TextBox 3"/>
          <p:cNvSpPr txBox="1"/>
          <p:nvPr/>
        </p:nvSpPr>
        <p:spPr>
          <a:xfrm>
            <a:off x="1262204" y="3445098"/>
            <a:ext cx="9667591" cy="1587780"/>
          </a:xfrm>
          <a:prstGeom prst="rect">
            <a:avLst/>
          </a:prstGeom>
        </p:spPr>
        <p:txBody>
          <a:bodyPr vert="horz" wrap="square" lIns="91440" tIns="45720" rIns="91440" bIns="45720" rtlCol="0" anchor="t" anchorCtr="0">
            <a:normAutofit/>
          </a:bodyPr>
          <a:lstStyle/>
          <a:p>
            <a:pPr algn="l">
              <a:lnSpc>
                <a:spcPct val="100000"/>
              </a:lnSpc>
              <a:spcBef>
                <a:spcPts val="375"/>
              </a:spcBef>
            </a:pPr>
            <a:r>
              <a:rPr lang="en-US" sz="4275" b="1">
                <a:solidFill>
                  <a:srgbClr val="152815">
                    <a:alpha val="100000"/>
                  </a:srgbClr>
                </a:solidFill>
                <a:latin typeface="Noto Sans SC" panose="020B0200000000000000" charset="-122"/>
                <a:ea typeface="Noto Sans SC" panose="020B0200000000000000" charset="-122"/>
                <a:cs typeface="Noto Sans SC" panose="020B0200000000000000" charset="-122"/>
              </a:rPr>
              <a:t>主要修订内容解读</a:t>
            </a:r>
            <a:endParaRPr lang="en-US" sz="4275" b="1">
              <a:solidFill>
                <a:srgbClr val="152815">
                  <a:alpha val="100000"/>
                </a:srgbClr>
              </a:solidFill>
              <a:latin typeface="Noto Sans SC" panose="020B0200000000000000" charset="-122"/>
              <a:ea typeface="Noto Sans SC" panose="020B0200000000000000" charset="-122"/>
              <a:cs typeface="Noto Sans SC" panose="020B0200000000000000" charset="-122"/>
            </a:endParaRPr>
          </a:p>
        </p:txBody>
      </p:sp>
      <p:sp>
        <p:nvSpPr>
          <p:cNvPr id="4" name="TextBox 4"/>
          <p:cNvSpPr txBox="1"/>
          <p:nvPr/>
        </p:nvSpPr>
        <p:spPr>
          <a:xfrm>
            <a:off x="4205648" y="2016730"/>
            <a:ext cx="4297680" cy="1522429"/>
          </a:xfrm>
          <a:prstGeom prst="rect">
            <a:avLst/>
          </a:prstGeom>
        </p:spPr>
        <p:txBody>
          <a:bodyPr vert="horz" wrap="square" lIns="91440" tIns="45720" rIns="91440" bIns="45720" rtlCol="0" anchor="ctr" anchorCtr="0">
            <a:normAutofit/>
          </a:bodyPr>
          <a:lstStyle/>
          <a:p>
            <a:pPr algn="l">
              <a:lnSpc>
                <a:spcPct val="100000"/>
              </a:lnSpc>
              <a:spcBef>
                <a:spcPts val="375"/>
              </a:spcBef>
            </a:pPr>
            <a:r>
              <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rPr>
              <a:t>03</a:t>
            </a:r>
            <a:endParaRPr lang="en-US" sz="8025" b="1">
              <a:solidFill>
                <a:srgbClr val="505FF2">
                  <a:alpha val="100000"/>
                </a:srgbClr>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tags/tag1.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0.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00.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101.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102.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103.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104.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105.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106.xml><?xml version="1.0" encoding="utf-8"?>
<p:tagLst xmlns:p="http://schemas.openxmlformats.org/presentationml/2006/main">
  <p:tag name="KSO_WM_DIAGRAM_VIRTUALLY_FRAME" val="{&quot;height&quot;:388.1686614173229,&quot;left&quot;:42.118818897637794,&quot;top&quot;:114.70220472440944,&quot;width&quot;:877.7796062992127}"/>
</p:tagLst>
</file>

<file path=ppt/tags/tag107.xml><?xml version="1.0" encoding="utf-8"?>
<p:tagLst xmlns:p="http://schemas.openxmlformats.org/presentationml/2006/main">
  <p:tag name="KSO_WM_DIAGRAM_VIRTUALLY_FRAME" val="{&quot;height&quot;:388.1686614173229,&quot;left&quot;:42.118818897637794,&quot;top&quot;:114.70220472440944,&quot;width&quot;:877.7796062992127}"/>
</p:tagLst>
</file>

<file path=ppt/tags/tag108.xml><?xml version="1.0" encoding="utf-8"?>
<p:tagLst xmlns:p="http://schemas.openxmlformats.org/presentationml/2006/main">
  <p:tag name="KSO_WM_DIAGRAM_VIRTUALLY_FRAME" val="{&quot;height&quot;:388.1686614173229,&quot;left&quot;:42.118818897637794,&quot;top&quot;:114.70220472440944,&quot;width&quot;:877.7796062992127}"/>
</p:tagLst>
</file>

<file path=ppt/tags/tag109.xml><?xml version="1.0" encoding="utf-8"?>
<p:tagLst xmlns:p="http://schemas.openxmlformats.org/presentationml/2006/main">
  <p:tag name="KSO_WM_DIAGRAM_VIRTUALLY_FRAME" val="{&quot;height&quot;:388.1686614173229,&quot;left&quot;:42.118818897637794,&quot;top&quot;:114.70220472440944,&quot;width&quot;:877.7796062992127}"/>
</p:tagLst>
</file>

<file path=ppt/tags/tag11.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10.xml><?xml version="1.0" encoding="utf-8"?>
<p:tagLst xmlns:p="http://schemas.openxmlformats.org/presentationml/2006/main">
  <p:tag name="KSO_WM_DIAGRAM_VIRTUALLY_FRAME" val="{&quot;height&quot;:388.1686614173229,&quot;left&quot;:42.118818897637794,&quot;top&quot;:114.70220472440944,&quot;width&quot;:877.7796062992127}"/>
</p:tagLst>
</file>

<file path=ppt/tags/tag111.xml><?xml version="1.0" encoding="utf-8"?>
<p:tagLst xmlns:p="http://schemas.openxmlformats.org/presentationml/2006/main">
  <p:tag name="KSO_WM_DIAGRAM_VIRTUALLY_FRAME" val="{&quot;height&quot;:388.1686614173229,&quot;left&quot;:42.118818897637794,&quot;top&quot;:114.70220472440944,&quot;width&quot;:877.7796062992127}"/>
</p:tagLst>
</file>

<file path=ppt/tags/tag112.xml><?xml version="1.0" encoding="utf-8"?>
<p:tagLst xmlns:p="http://schemas.openxmlformats.org/presentationml/2006/main">
  <p:tag name="KSO_WM_DIAGRAM_VIRTUALLY_FRAME" val="{&quot;height&quot;:388.1686614173229,&quot;left&quot;:42.118818897637794,&quot;top&quot;:114.70220472440944,&quot;width&quot;:877.7796062992127}"/>
</p:tagLst>
</file>

<file path=ppt/tags/tag113.xml><?xml version="1.0" encoding="utf-8"?>
<p:tagLst xmlns:p="http://schemas.openxmlformats.org/presentationml/2006/main">
  <p:tag name="KSO_WM_DIAGRAM_VIRTUALLY_FRAME" val="{&quot;height&quot;:388.1686614173229,&quot;left&quot;:42.118818897637794,&quot;top&quot;:114.70220472440944,&quot;width&quot;:877.7796062992127}"/>
</p:tagLst>
</file>

<file path=ppt/tags/tag114.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15.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16.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17.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18.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19.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20.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1.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2.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3.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4.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5.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6.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7.xml><?xml version="1.0" encoding="utf-8"?>
<p:tagLst xmlns:p="http://schemas.openxmlformats.org/presentationml/2006/main">
  <p:tag name="KSO_WM_DIAGRAM_VIRTUALLY_FRAME" val="{&quot;height&quot;:405.1411811023622,&quot;left&quot;:42.323779527559054,&quot;top&quot;:108.00362204724408,&quot;width&quot;:637.907874015748}"/>
</p:tagLst>
</file>

<file path=ppt/tags/tag128.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29.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3.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30.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31.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32.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33.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34.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35.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36.xml><?xml version="1.0" encoding="utf-8"?>
<p:tagLst xmlns:p="http://schemas.openxmlformats.org/presentationml/2006/main">
  <p:tag name="KSO_WM_DIAGRAM_VIRTUALLY_FRAME" val="{&quot;height&quot;:402.9148818897638,&quot;left&quot;:44.91236220472441,&quot;top&quot;:98.91409448818897,&quot;width&quot;:868.7614173228346}"/>
</p:tagLst>
</file>

<file path=ppt/tags/tag14.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5.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6.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7.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8.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19.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2.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20.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21.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22.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23.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24.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25.xml><?xml version="1.0" encoding="utf-8"?>
<p:tagLst xmlns:p="http://schemas.openxmlformats.org/presentationml/2006/main">
  <p:tag name="KSO_WM_DIAGRAM_VIRTUALLY_FRAME" val="{&quot;height&quot;:304.2094488188976,&quot;left&quot;:55.27125984251968,&quot;top&quot;:89.4,&quot;width&quot;:860.1303149606299}"/>
</p:tagLst>
</file>

<file path=ppt/tags/tag26.xml><?xml version="1.0" encoding="utf-8"?>
<p:tagLst xmlns:p="http://schemas.openxmlformats.org/presentationml/2006/main">
  <p:tag name="KSO_WM_DIAGRAM_VIRTUALLY_FRAME" val="{&quot;height&quot;:304.2094488188976,&quot;left&quot;:55.27125984251968,&quot;top&quot;:89.4,&quot;width&quot;:860.1303149606299}"/>
</p:tagLst>
</file>

<file path=ppt/tags/tag27.xml><?xml version="1.0" encoding="utf-8"?>
<p:tagLst xmlns:p="http://schemas.openxmlformats.org/presentationml/2006/main">
  <p:tag name="KSO_WM_DIAGRAM_VIRTUALLY_FRAME" val="{&quot;height&quot;:304.2094488188976,&quot;left&quot;:55.27125984251968,&quot;top&quot;:89.4,&quot;width&quot;:860.1303149606299}"/>
</p:tagLst>
</file>

<file path=ppt/tags/tag28.xml><?xml version="1.0" encoding="utf-8"?>
<p:tagLst xmlns:p="http://schemas.openxmlformats.org/presentationml/2006/main">
  <p:tag name="KSO_WM_DIAGRAM_VIRTUALLY_FRAME" val="{&quot;height&quot;:304.2094488188976,&quot;left&quot;:55.27125984251968,&quot;top&quot;:89.4,&quot;width&quot;:860.1303149606299}"/>
</p:tagLst>
</file>

<file path=ppt/tags/tag29.xml><?xml version="1.0" encoding="utf-8"?>
<p:tagLst xmlns:p="http://schemas.openxmlformats.org/presentationml/2006/main">
  <p:tag name="KSO_WM_DIAGRAM_VIRTUALLY_FRAME" val="{&quot;height&quot;:304.2094488188976,&quot;left&quot;:55.27125984251968,&quot;top&quot;:89.4,&quot;width&quot;:860.1303149606299}"/>
</p:tagLst>
</file>

<file path=ppt/tags/tag3.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30.xml><?xml version="1.0" encoding="utf-8"?>
<p:tagLst xmlns:p="http://schemas.openxmlformats.org/presentationml/2006/main">
  <p:tag name="KSO_WM_DIAGRAM_VIRTUALLY_FRAME" val="{&quot;height&quot;:304.2094488188976,&quot;left&quot;:55.27125984251968,&quot;top&quot;:89.4,&quot;width&quot;:860.1303149606299}"/>
</p:tagLst>
</file>

<file path=ppt/tags/tag31.xml><?xml version="1.0" encoding="utf-8"?>
<p:tagLst xmlns:p="http://schemas.openxmlformats.org/presentationml/2006/main">
  <p:tag name="KSO_WM_DIAGRAM_VIRTUALLY_FRAME" val="{&quot;height&quot;:304.2094488188976,&quot;left&quot;:55.27125984251968,&quot;top&quot;:89.4,&quot;width&quot;:860.1303149606299}"/>
</p:tagLst>
</file>

<file path=ppt/tags/tag32.xml><?xml version="1.0" encoding="utf-8"?>
<p:tagLst xmlns:p="http://schemas.openxmlformats.org/presentationml/2006/main">
  <p:tag name="KSO_WM_DIAGRAM_VIRTUALLY_FRAME" val="{&quot;height&quot;:304.2094488188976,&quot;left&quot;:55.27125984251968,&quot;top&quot;:89.4,&quot;width&quot;:860.1303149606299}"/>
</p:tagLst>
</file>

<file path=ppt/tags/tag33.xml><?xml version="1.0" encoding="utf-8"?>
<p:tagLst xmlns:p="http://schemas.openxmlformats.org/presentationml/2006/main">
  <p:tag name="KSO_WM_DIAGRAM_VIRTUALLY_FRAME" val="{&quot;height&quot;:304.2094488188976,&quot;left&quot;:55.27125984251968,&quot;top&quot;:89.4,&quot;width&quot;:860.1303149606299}"/>
</p:tagLst>
</file>

<file path=ppt/tags/tag34.xml><?xml version="1.0" encoding="utf-8"?>
<p:tagLst xmlns:p="http://schemas.openxmlformats.org/presentationml/2006/main">
  <p:tag name="KSO_WM_DIAGRAM_VIRTUALLY_FRAME" val="{&quot;height&quot;:304.2094488188976,&quot;left&quot;:55.27125984251968,&quot;top&quot;:89.4,&quot;width&quot;:860.1303149606299}"/>
</p:tagLst>
</file>

<file path=ppt/tags/tag35.xml><?xml version="1.0" encoding="utf-8"?>
<p:tagLst xmlns:p="http://schemas.openxmlformats.org/presentationml/2006/main">
  <p:tag name="KSO_WM_DIAGRAM_VIRTUALLY_FRAME" val="{&quot;height&quot;:304.2094488188976,&quot;left&quot;:55.27125984251968,&quot;top&quot;:89.4,&quot;width&quot;:860.1303149606299}"/>
</p:tagLst>
</file>

<file path=ppt/tags/tag36.xml><?xml version="1.0" encoding="utf-8"?>
<p:tagLst xmlns:p="http://schemas.openxmlformats.org/presentationml/2006/main">
  <p:tag name="KSO_WM_DIAGRAM_VIRTUALLY_FRAME" val="{&quot;height&quot;:304.2094488188976,&quot;left&quot;:55.27125984251968,&quot;top&quot;:89.4,&quot;width&quot;:860.1303149606299}"/>
</p:tagLst>
</file>

<file path=ppt/tags/tag37.xml><?xml version="1.0" encoding="utf-8"?>
<p:tagLst xmlns:p="http://schemas.openxmlformats.org/presentationml/2006/main">
  <p:tag name="KSO_WM_DIAGRAM_VIRTUALLY_FRAME" val="{&quot;height&quot;:304.2094488188976,&quot;left&quot;:55.27125984251968,&quot;top&quot;:89.4,&quot;width&quot;:860.1303149606299}"/>
</p:tagLst>
</file>

<file path=ppt/tags/tag38.xml><?xml version="1.0" encoding="utf-8"?>
<p:tagLst xmlns:p="http://schemas.openxmlformats.org/presentationml/2006/main">
  <p:tag name="KSO_WM_DIAGRAM_VIRTUALLY_FRAME" val="{&quot;height&quot;:304.2094488188976,&quot;left&quot;:55.27125984251968,&quot;top&quot;:89.4,&quot;width&quot;:860.1303149606299}"/>
</p:tagLst>
</file>

<file path=ppt/tags/tag39.xml><?xml version="1.0" encoding="utf-8"?>
<p:tagLst xmlns:p="http://schemas.openxmlformats.org/presentationml/2006/main">
  <p:tag name="KSO_WM_DIAGRAM_VIRTUALLY_FRAME" val="{&quot;height&quot;:304.2094488188976,&quot;left&quot;:55.27125984251968,&quot;top&quot;:89.4,&quot;width&quot;:860.1303149606299}"/>
</p:tagLst>
</file>

<file path=ppt/tags/tag4.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40.xml><?xml version="1.0" encoding="utf-8"?>
<p:tagLst xmlns:p="http://schemas.openxmlformats.org/presentationml/2006/main">
  <p:tag name="KSO_WM_DIAGRAM_VIRTUALLY_FRAME" val="{&quot;height&quot;:304.2094488188976,&quot;left&quot;:55.27125984251968,&quot;top&quot;:89.4,&quot;width&quot;:860.1303149606299}"/>
</p:tagLst>
</file>

<file path=ppt/tags/tag41.xml><?xml version="1.0" encoding="utf-8"?>
<p:tagLst xmlns:p="http://schemas.openxmlformats.org/presentationml/2006/main">
  <p:tag name="KSO_WM_DIAGRAM_VIRTUALLY_FRAME" val="{&quot;height&quot;:304.2094488188976,&quot;left&quot;:55.27125984251968,&quot;top&quot;:89.4,&quot;width&quot;:860.1303149606299}"/>
</p:tagLst>
</file>

<file path=ppt/tags/tag42.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43.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44.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45.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46.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47.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48.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49.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5.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50.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51.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52.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53.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54.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55.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56.xml><?xml version="1.0" encoding="utf-8"?>
<p:tagLst xmlns:p="http://schemas.openxmlformats.org/presentationml/2006/main">
  <p:tag name="KSO_WM_DIAGRAM_VIRTUALLY_FRAME" val="{&quot;height&quot;:380.94645669291333,&quot;left&quot;:28.21062992125984,&quot;top&quot;:115.61598425196851,&quot;width&quot;:904.1532283464567}"/>
</p:tagLst>
</file>

<file path=ppt/tags/tag57.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58.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59.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60.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1.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2.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3.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4.xml><?xml version="1.0" encoding="utf-8"?>
<p:tagLst xmlns:p="http://schemas.openxmlformats.org/presentationml/2006/main">
  <p:tag name="KSO_WM_DIAGRAM_VIRTUALLY_FRAME" val="{&quot;height&quot;:386.2882677165355,&quot;left&quot;:102.14110236220472,&quot;top&quot;:103.0147244094488,&quot;width&quot;:783.7025196850393}"/>
</p:tagLst>
</file>

<file path=ppt/tags/tag65.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66.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67.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68.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69.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7.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70.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71.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72.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73.xml><?xml version="1.0" encoding="utf-8"?>
<p:tagLst xmlns:p="http://schemas.openxmlformats.org/presentationml/2006/main">
  <p:tag name="KSO_WM_DIAGRAM_VIRTUALLY_FRAME" val="{&quot;height&quot;:232.02803149606297,&quot;left&quot;:39.859606299212594,&quot;top&quot;:112.58338582677166,&quot;width&quot;:872.3593700787402}"/>
</p:tagLst>
</file>

<file path=ppt/tags/tag74.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75.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76.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77.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78.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79.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80.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1.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2.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3.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4.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5.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6.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7.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8.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89.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9.xml><?xml version="1.0" encoding="utf-8"?>
<p:tagLst xmlns:p="http://schemas.openxmlformats.org/presentationml/2006/main">
  <p:tag name="KSO_WM_DIAGRAM_VIRTUALLY_FRAME" val="{&quot;height&quot;:372.7505118110236,&quot;left&quot;:45.56165354330709,&quot;top&quot;:117.27964566929134,&quot;width&quot;:467.8078740157481}"/>
</p:tagLst>
</file>

<file path=ppt/tags/tag90.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91.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92.xml><?xml version="1.0" encoding="utf-8"?>
<p:tagLst xmlns:p="http://schemas.openxmlformats.org/presentationml/2006/main">
  <p:tag name="KSO_WM_DIAGRAM_VIRTUALLY_FRAME" val="{&quot;height&quot;:387.0938582677165,&quot;left&quot;:51.55929133858268,&quot;top&quot;:111.17094488188977,&quot;width&quot;:860.9308661417323}"/>
</p:tagLst>
</file>

<file path=ppt/tags/tag93.xml><?xml version="1.0" encoding="utf-8"?>
<p:tagLst xmlns:p="http://schemas.openxmlformats.org/presentationml/2006/main">
  <p:tag name="KSO_WM_DIAGRAM_VIRTUALLY_FRAME" val="{&quot;height&quot;:473.4,&quot;left&quot;:413.9,&quot;top&quot;:21.55,&quot;width&quot;:425.2}"/>
</p:tagLst>
</file>

<file path=ppt/tags/tag94.xml><?xml version="1.0" encoding="utf-8"?>
<p:tagLst xmlns:p="http://schemas.openxmlformats.org/presentationml/2006/main">
  <p:tag name="KSO_WM_DIAGRAM_VIRTUALLY_FRAME" val="{&quot;height&quot;:473.4,&quot;left&quot;:413.9,&quot;top&quot;:21.55,&quot;width&quot;:425.2}"/>
</p:tagLst>
</file>

<file path=ppt/tags/tag95.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96.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97.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98.xml><?xml version="1.0" encoding="utf-8"?>
<p:tagLst xmlns:p="http://schemas.openxmlformats.org/presentationml/2006/main">
  <p:tag name="KSO_WM_DIAGRAM_VIRTUALLY_FRAME" val="{&quot;height&quot;:419.45307086614173,&quot;left&quot;:9.52386510120362,&quot;top&quot;:94.55472440944882,&quot;width&quot;:949.3379390889313}"/>
</p:tagLst>
</file>

<file path=ppt/tags/tag99.xml><?xml version="1.0" encoding="utf-8"?>
<p:tagLst xmlns:p="http://schemas.openxmlformats.org/presentationml/2006/main">
  <p:tag name="KSO_WM_DIAGRAM_VIRTUALLY_FRAME" val="{&quot;height&quot;:419.45307086614173,&quot;left&quot;:9.52386510120362,&quot;top&quot;:94.55472440944882,&quot;width&quot;:949.3379390889313}"/>
</p:tagLst>
</file>

<file path=ppt/theme/theme1.xml><?xml version="1.0" encoding="utf-8"?>
<a:theme xmlns:a="http://schemas.openxmlformats.org/drawingml/2006/main" name="Office Theme">
  <a:themeElements>
    <a:clrScheme name="Office">
      <a:dk1>
        <a:srgbClr val="222222"/>
      </a:dk1>
      <a:lt1>
        <a:srgbClr val="DDEFFE"/>
      </a:lt1>
      <a:dk2>
        <a:srgbClr val="505FF2"/>
      </a:dk2>
      <a:lt2>
        <a:srgbClr val="CBE8F9"/>
      </a:lt2>
      <a:accent1>
        <a:srgbClr val="505FF2"/>
      </a:accent1>
      <a:accent2>
        <a:srgbClr val="505FF2"/>
      </a:accent2>
      <a:accent3>
        <a:srgbClr val="626FEC"/>
      </a:accent3>
      <a:accent4>
        <a:srgbClr val="535FD3"/>
      </a:accent4>
      <a:accent5>
        <a:srgbClr val="3643C6"/>
      </a:accent5>
      <a:accent6>
        <a:srgbClr val="614FD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6377</Words>
  <Application>WPS 演示</Application>
  <PresentationFormat>On-screen Show (4:3)</PresentationFormat>
  <Paragraphs>356</Paragraphs>
  <Slides>22</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22</vt:i4>
      </vt:variant>
    </vt:vector>
  </HeadingPairs>
  <TitlesOfParts>
    <vt:vector size="39" baseType="lpstr">
      <vt:lpstr>Arial</vt:lpstr>
      <vt:lpstr>宋体</vt:lpstr>
      <vt:lpstr>Wingdings</vt:lpstr>
      <vt:lpstr>Noto Sans SC</vt:lpstr>
      <vt:lpstr>仿宋</vt:lpstr>
      <vt:lpstr>黑体</vt:lpstr>
      <vt:lpstr>微软雅黑</vt:lpstr>
      <vt:lpstr>汉仪中黑简</vt:lpstr>
      <vt:lpstr>汉仪夏日体W</vt:lpstr>
      <vt:lpstr>Times New Roman</vt:lpstr>
      <vt:lpstr>汉仪意宋W</vt:lpstr>
      <vt:lpstr>汉仪雁翎体简</vt:lpstr>
      <vt:lpstr>汉仪粗圆简</vt:lpstr>
      <vt:lpstr>汉仪铁线黑-65简</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免保教费资助对象</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6</cp:revision>
  <dcterms:created xsi:type="dcterms:W3CDTF">2025-09-15T02:56:00Z</dcterms:created>
  <dcterms:modified xsi:type="dcterms:W3CDTF">2025-09-18T03:23:48Z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6A51D3D424B04BB5B69CED1BD72C20ED_12</vt:lpwstr>
  </property>
  <property fmtid="{D5CDD505-2E9C-101B-9397-08002B2CF9AE}" pid="3" name="KSOProductBuildVer">
    <vt:lpwstr>2052-11.8.2.8411</vt:lpwstr>
  </property>
</Properties>
</file>